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346" r:id="rId2"/>
    <p:sldId id="458" r:id="rId3"/>
    <p:sldId id="440" r:id="rId4"/>
    <p:sldId id="457" r:id="rId5"/>
    <p:sldId id="445" r:id="rId6"/>
    <p:sldId id="446" r:id="rId7"/>
    <p:sldId id="448" r:id="rId8"/>
    <p:sldId id="450" r:id="rId9"/>
    <p:sldId id="451" r:id="rId10"/>
    <p:sldId id="452" r:id="rId11"/>
    <p:sldId id="437" r:id="rId12"/>
    <p:sldId id="459" r:id="rId13"/>
    <p:sldId id="460" r:id="rId14"/>
    <p:sldId id="461" r:id="rId15"/>
    <p:sldId id="462" r:id="rId16"/>
    <p:sldId id="463" r:id="rId17"/>
    <p:sldId id="464" r:id="rId18"/>
    <p:sldId id="465" r:id="rId19"/>
    <p:sldId id="466" r:id="rId20"/>
    <p:sldId id="467" r:id="rId21"/>
    <p:sldId id="438" r:id="rId22"/>
    <p:sldId id="441" r:id="rId23"/>
    <p:sldId id="442" r:id="rId24"/>
    <p:sldId id="443" r:id="rId25"/>
    <p:sldId id="444" r:id="rId26"/>
    <p:sldId id="439" r:id="rId27"/>
    <p:sldId id="362" r:id="rId28"/>
    <p:sldId id="39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7950" autoAdjust="0"/>
  </p:normalViewPr>
  <p:slideViewPr>
    <p:cSldViewPr>
      <p:cViewPr varScale="1">
        <p:scale>
          <a:sx n="61" d="100"/>
          <a:sy n="61" d="100"/>
        </p:scale>
        <p:origin x="-1416" y="-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E9224-ADCB-4C2F-8214-D1454B4800DC}" type="datetimeFigureOut">
              <a:rPr lang="en-US" smtClean="0"/>
              <a:pPr/>
              <a:t>10/10/2011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EB1AC-43EA-407B-B603-B95E254C20F2}" type="slidenum">
              <a:rPr lang="en-US" smtClean="0"/>
              <a:pPr/>
              <a:t>‹#›</a:t>
            </a:fld>
            <a:endParaRPr lang="en-US"/>
          </a:p>
        </p:txBody>
      </p:sp>
    </p:spTree>
    <p:extLst>
      <p:ext uri="{BB962C8B-B14F-4D97-AF65-F5344CB8AC3E}">
        <p14:creationId xmlns:p14="http://schemas.microsoft.com/office/powerpoint/2010/main" val="658660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Blended_learning#cite_note-2"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basic example of this is a course of English as a second language where the instructor reaches the conclusion that all audio-based activities (listening comprehension, oral expression) will take place in the classroom where all text-based activities will take place online (reading comprehension, essays writing).</a:t>
            </a:r>
            <a:r>
              <a:rPr lang="en-US" baseline="30000" dirty="0" smtClean="0">
                <a:hlinkClick r:id="rId3"/>
              </a:rPr>
              <a:t>[3]</a:t>
            </a:r>
            <a:endParaRPr lang="en-US" dirty="0" smtClean="0"/>
          </a:p>
          <a:p>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6</a:t>
            </a:fld>
            <a:endParaRPr lang="en-US"/>
          </a:p>
        </p:txBody>
      </p:sp>
    </p:spTree>
    <p:extLst>
      <p:ext uri="{BB962C8B-B14F-4D97-AF65-F5344CB8AC3E}">
        <p14:creationId xmlns:p14="http://schemas.microsoft.com/office/powerpoint/2010/main" val="4215689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14478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914400" y="502920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6" name="Rectangle 15"/>
          <p:cNvSpPr/>
          <p:nvPr userDrawn="1"/>
        </p:nvSpPr>
        <p:spPr>
          <a:xfrm>
            <a:off x="0" y="5029200"/>
            <a:ext cx="9144000" cy="18288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Evidence Tape Blank copy.gif"/>
          <p:cNvPicPr>
            <a:picLocks noChangeAspect="1"/>
          </p:cNvPicPr>
          <p:nvPr userDrawn="1"/>
        </p:nvPicPr>
        <p:blipFill>
          <a:blip r:embed="rId2" cstate="print"/>
          <a:stretch>
            <a:fillRect/>
          </a:stretch>
        </p:blipFill>
        <p:spPr>
          <a:xfrm>
            <a:off x="0" y="4876800"/>
            <a:ext cx="9144000" cy="797828"/>
          </a:xfrm>
          <a:prstGeom prst="rect">
            <a:avLst/>
          </a:prstGeom>
          <a:effectLst>
            <a:outerShdw blurRad="50800" dist="88900" dir="8100000" algn="tr" rotWithShape="0">
              <a:prstClr val="black">
                <a:alpha val="40000"/>
              </a:prstClr>
            </a:outerShdw>
          </a:effectLst>
        </p:spPr>
      </p:pic>
      <p:pic>
        <p:nvPicPr>
          <p:cNvPr id="18" name="Picture 17" descr="Edvance21.quarter.trans.png"/>
          <p:cNvPicPr>
            <a:picLocks noChangeAspect="1"/>
          </p:cNvPicPr>
          <p:nvPr userDrawn="1"/>
        </p:nvPicPr>
        <p:blipFill>
          <a:blip r:embed="rId3" cstate="print"/>
          <a:stretch>
            <a:fillRect/>
          </a:stretch>
        </p:blipFill>
        <p:spPr>
          <a:xfrm>
            <a:off x="0" y="3784318"/>
            <a:ext cx="2097504" cy="13210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9" name="Rectangle 8"/>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Rectangle 12"/>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283464"/>
            <a:ext cx="8229600" cy="859536"/>
          </a:xfrm>
        </p:spPr>
        <p:txBody>
          <a:bodyPr/>
          <a:lstStyle>
            <a:extLst/>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457200" y="1600200"/>
            <a:ext cx="8229600" cy="4755360"/>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pic>
        <p:nvPicPr>
          <p:cNvPr id="14" name="Picture 13"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5" name="Picture 14"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55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8" name="Rectangle 7"/>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04800"/>
            <a:ext cx="8229600" cy="838200"/>
          </a:xfrm>
        </p:spPr>
        <p:txBody>
          <a:bodyPr/>
          <a:lstStyle>
            <a:extLst/>
          </a:lstStyle>
          <a:p>
            <a:r>
              <a:rPr kumimoji="0" lang="en-US" dirty="0" smtClean="0"/>
              <a:t>Click to edit Master title style</a:t>
            </a:r>
            <a:endParaRPr kumimoji="0" lang="en-US" dirty="0"/>
          </a:p>
        </p:txBody>
      </p:sp>
      <p:sp>
        <p:nvSpPr>
          <p:cNvPr id="9" name="Rectangle 8"/>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pic>
        <p:nvPicPr>
          <p:cNvPr id="12" name="Picture 11"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3" name="Picture 12"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10/10/2011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B519648-1321-4344-AEEC-89378615C19E}" type="datetimeFigureOut">
              <a:rPr lang="en-US" smtClean="0"/>
              <a:pPr/>
              <a:t>10/10/2011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FCBC392-9BAF-4C22-B67E-7FBA41FFB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Rectangle 18"/>
          <p:cNvSpPr/>
          <p:nvPr/>
        </p:nvSpPr>
        <p:spPr>
          <a:xfrm>
            <a:off x="0" y="0"/>
            <a:ext cx="9144000" cy="15240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56"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457200" y="512064"/>
            <a:ext cx="8229600" cy="859536"/>
          </a:xfrm>
          <a:prstGeom prst="rect">
            <a:avLst/>
          </a:prstGeom>
        </p:spPr>
        <p:txBody>
          <a:bodyPr vert="horz" anchor="t">
            <a:noAutofit/>
          </a:bodyPr>
          <a:lstStyle>
            <a:extLst/>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783560"/>
            <a:ext cx="8229600" cy="4572000"/>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B519648-1321-4344-AEEC-89378615C19E}" type="datetimeFigureOut">
              <a:rPr lang="en-US" smtClean="0"/>
              <a:pPr/>
              <a:t>10/10/2011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FCBC392-9BAF-4C22-B67E-7FBA41FFBBD0}" type="slidenum">
              <a:rPr lang="en-US" smtClean="0"/>
              <a:pPr/>
              <a:t>‹#›</a:t>
            </a:fld>
            <a:endParaRPr lang="en-US"/>
          </a:p>
        </p:txBody>
      </p:sp>
      <p:pic>
        <p:nvPicPr>
          <p:cNvPr id="18" name="Picture 17" descr="Edvance21.quarter.trans.png"/>
          <p:cNvPicPr>
            <a:picLocks noChangeAspect="1"/>
          </p:cNvPicPr>
          <p:nvPr/>
        </p:nvPicPr>
        <p:blipFill>
          <a:blip r:embed="rId13" cstate="print"/>
          <a:stretch>
            <a:fillRect/>
          </a:stretch>
        </p:blipFill>
        <p:spPr>
          <a:xfrm>
            <a:off x="1" y="5994118"/>
            <a:ext cx="1371600" cy="863882"/>
          </a:xfrm>
          <a:prstGeom prst="rect">
            <a:avLst/>
          </a:prstGeom>
        </p:spPr>
      </p:pic>
      <p:pic>
        <p:nvPicPr>
          <p:cNvPr id="20" name="Picture 19" descr="Evidence Tape Blank copy.gif"/>
          <p:cNvPicPr>
            <a:picLocks noChangeAspect="1"/>
          </p:cNvPicPr>
          <p:nvPr/>
        </p:nvPicPr>
        <p:blipFill>
          <a:blip r:embed="rId14" cstate="print"/>
          <a:stretch>
            <a:fillRect/>
          </a:stretch>
        </p:blipFill>
        <p:spPr>
          <a:xfrm>
            <a:off x="0" y="1447800"/>
            <a:ext cx="9144000" cy="152400"/>
          </a:xfrm>
          <a:prstGeom prst="rect">
            <a:avLst/>
          </a:prstGeom>
          <a:effectLst>
            <a:outerShdw blurRad="50800" dist="88900" dir="8100000" algn="tr" rotWithShape="0">
              <a:schemeClr val="tx1">
                <a:lumMod val="85000"/>
                <a:alpha val="40000"/>
              </a:schemeClr>
            </a:outerShdw>
          </a:effectLst>
        </p:spPr>
      </p:pic>
      <p:sp>
        <p:nvSpPr>
          <p:cNvPr id="21" name="Rectangle 20"/>
          <p:cNvSpPr/>
          <p:nvPr/>
        </p:nvSpPr>
        <p:spPr>
          <a:xfrm>
            <a:off x="228600" y="685274"/>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1"/>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mailto:gwortmann@iowalearningonline.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mailto:gail.wortmann@gpaea.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447800"/>
            <a:ext cx="8763000" cy="1975104"/>
          </a:xfrm>
        </p:spPr>
        <p:txBody>
          <a:bodyPr/>
          <a:lstStyle/>
          <a:p>
            <a:pPr algn="ctr"/>
            <a:r>
              <a:rPr lang="en-US" sz="6000" dirty="0" smtClean="0">
                <a:effectLst/>
              </a:rPr>
              <a:t>The Power of </a:t>
            </a:r>
            <a:br>
              <a:rPr lang="en-US" sz="6000" dirty="0" smtClean="0">
                <a:effectLst/>
              </a:rPr>
            </a:br>
            <a:r>
              <a:rPr lang="en-US" sz="6000" dirty="0" smtClean="0">
                <a:effectLst/>
              </a:rPr>
              <a:t>blended learning</a:t>
            </a:r>
            <a:endParaRPr lang="en-US" dirty="0"/>
          </a:p>
        </p:txBody>
      </p:sp>
      <p:sp>
        <p:nvSpPr>
          <p:cNvPr id="3" name="Subtitle 2"/>
          <p:cNvSpPr>
            <a:spLocks noGrp="1"/>
          </p:cNvSpPr>
          <p:nvPr>
            <p:ph type="subTitle" idx="1"/>
          </p:nvPr>
        </p:nvSpPr>
        <p:spPr>
          <a:xfrm>
            <a:off x="1828800" y="5029200"/>
            <a:ext cx="6553200" cy="1447800"/>
          </a:xfrm>
        </p:spPr>
        <p:txBody>
          <a:bodyPr>
            <a:normAutofit fontScale="47500" lnSpcReduction="20000"/>
          </a:bodyPr>
          <a:lstStyle/>
          <a:p>
            <a:pPr algn="ctr"/>
            <a:r>
              <a:rPr lang="en-US" sz="5800" b="1" dirty="0" smtClean="0">
                <a:solidFill>
                  <a:schemeClr val="bg1"/>
                </a:solidFill>
              </a:rPr>
              <a:t>ITEC</a:t>
            </a:r>
          </a:p>
          <a:p>
            <a:pPr algn="ctr"/>
            <a:endParaRPr lang="en-US" sz="3000" b="1" dirty="0">
              <a:solidFill>
                <a:schemeClr val="bg1"/>
              </a:solidFill>
            </a:endParaRPr>
          </a:p>
          <a:p>
            <a:pPr algn="ctr"/>
            <a:endParaRPr lang="en-US" sz="3000" b="1" dirty="0">
              <a:solidFill>
                <a:schemeClr val="bg1"/>
              </a:solidFill>
            </a:endParaRPr>
          </a:p>
          <a:p>
            <a:pPr algn="ctr"/>
            <a:r>
              <a:rPr lang="en-US" sz="5100" b="1" dirty="0" smtClean="0">
                <a:solidFill>
                  <a:schemeClr val="bg1"/>
                </a:solidFill>
              </a:rPr>
              <a:t>Gail B. Wortmann</a:t>
            </a:r>
          </a:p>
          <a:p>
            <a:pPr algn="ctr"/>
            <a:r>
              <a:rPr lang="en-US" sz="5100" b="1" dirty="0" smtClean="0">
                <a:solidFill>
                  <a:schemeClr val="bg1"/>
                </a:solidFill>
              </a:rPr>
              <a:t>October 17, 2011</a:t>
            </a:r>
            <a:endParaRPr lang="en-US" sz="5100" b="1" dirty="0">
              <a:solidFill>
                <a:schemeClr val="bg1"/>
              </a:solidFill>
            </a:endParaRPr>
          </a:p>
        </p:txBody>
      </p:sp>
    </p:spTree>
    <p:extLst>
      <p:ext uri="{BB962C8B-B14F-4D97-AF65-F5344CB8AC3E}">
        <p14:creationId xmlns:p14="http://schemas.microsoft.com/office/powerpoint/2010/main" val="1028589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Preparation Elements</a:t>
            </a:r>
            <a:endParaRPr lang="en-US" dirty="0"/>
          </a:p>
        </p:txBody>
      </p:sp>
      <p:sp>
        <p:nvSpPr>
          <p:cNvPr id="3" name="Content Placeholder 2"/>
          <p:cNvSpPr>
            <a:spLocks noGrp="1"/>
          </p:cNvSpPr>
          <p:nvPr>
            <p:ph idx="1"/>
          </p:nvPr>
        </p:nvSpPr>
        <p:spPr/>
        <p:txBody>
          <a:bodyPr/>
          <a:lstStyle/>
          <a:p>
            <a:r>
              <a:rPr lang="en-US" dirty="0" smtClean="0"/>
              <a:t>Need </a:t>
            </a:r>
            <a:r>
              <a:rPr lang="en-US" dirty="0"/>
              <a:t>to be trained to use the available tools and </a:t>
            </a:r>
            <a:r>
              <a:rPr lang="en-US" dirty="0" smtClean="0"/>
              <a:t>technology</a:t>
            </a:r>
          </a:p>
          <a:p>
            <a:r>
              <a:rPr lang="en-US" dirty="0"/>
              <a:t>N</a:t>
            </a:r>
            <a:r>
              <a:rPr lang="en-US" dirty="0" smtClean="0"/>
              <a:t>eed </a:t>
            </a:r>
            <a:r>
              <a:rPr lang="en-US" dirty="0"/>
              <a:t>to be trained in online </a:t>
            </a:r>
            <a:r>
              <a:rPr lang="en-US" dirty="0" smtClean="0"/>
              <a:t>pedagogy</a:t>
            </a:r>
          </a:p>
          <a:p>
            <a:pPr lvl="1"/>
            <a:r>
              <a:rPr lang="en-US" dirty="0"/>
              <a:t>H</a:t>
            </a:r>
            <a:r>
              <a:rPr lang="en-US" dirty="0" smtClean="0"/>
              <a:t>ow </a:t>
            </a:r>
            <a:r>
              <a:rPr lang="en-US" dirty="0"/>
              <a:t>to communicate content without the use of contextual </a:t>
            </a:r>
            <a:r>
              <a:rPr lang="en-US" dirty="0" smtClean="0"/>
              <a:t>cues</a:t>
            </a:r>
          </a:p>
          <a:p>
            <a:pPr lvl="1"/>
            <a:r>
              <a:rPr lang="en-US" dirty="0" smtClean="0"/>
              <a:t>How to facilitate learning at-a-distance</a:t>
            </a:r>
          </a:p>
          <a:p>
            <a:r>
              <a:rPr lang="en-US" dirty="0" smtClean="0"/>
              <a:t>E-mentoring</a:t>
            </a:r>
          </a:p>
          <a:p>
            <a:r>
              <a:rPr lang="en-US" dirty="0" smtClean="0"/>
              <a:t>E-tutoring</a:t>
            </a:r>
            <a:endParaRPr lang="en-US" dirty="0"/>
          </a:p>
        </p:txBody>
      </p:sp>
    </p:spTree>
    <p:extLst>
      <p:ext uri="{BB962C8B-B14F-4D97-AF65-F5344CB8AC3E}">
        <p14:creationId xmlns:p14="http://schemas.microsoft.com/office/powerpoint/2010/main" val="3484068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Would you be willing to give a testimonial to the </a:t>
            </a:r>
            <a:r>
              <a:rPr lang="en-US" dirty="0" err="1"/>
              <a:t>the</a:t>
            </a:r>
            <a:r>
              <a:rPr lang="en-US" dirty="0"/>
              <a:t> work of </a:t>
            </a:r>
            <a:r>
              <a:rPr lang="en-US" dirty="0" err="1"/>
              <a:t>CoPi</a:t>
            </a:r>
            <a:r>
              <a:rPr lang="en-US" dirty="0"/>
              <a:t> and to the fact that by working together we can get good </a:t>
            </a:r>
            <a:r>
              <a:rPr lang="en-US" dirty="0" err="1"/>
              <a:t>eCurriculum</a:t>
            </a:r>
            <a:r>
              <a:rPr lang="en-US" dirty="0"/>
              <a:t> and instruction accomplished in our state?  Vic </a:t>
            </a:r>
            <a:r>
              <a:rPr lang="en-US" dirty="0" err="1"/>
              <a:t>Jaras</a:t>
            </a:r>
            <a:r>
              <a:rPr lang="en-US" dirty="0"/>
              <a:t> is arranging a public meeting for the DE and </a:t>
            </a:r>
            <a:r>
              <a:rPr lang="en-US" dirty="0" err="1"/>
              <a:t>EdTech</a:t>
            </a:r>
            <a:r>
              <a:rPr lang="en-US" dirty="0"/>
              <a:t> ARRA grant on Monday at ITEC.  Can you stop in the meeting room and give a little presentation on the power of working together to get quality digital learning shared across the state of Iowa.  Vic will be videotaping</a:t>
            </a:r>
            <a:r>
              <a:rPr lang="en-US" dirty="0" smtClean="0"/>
              <a:t>.  Visual!</a:t>
            </a:r>
            <a:endParaRPr lang="en-US" dirty="0"/>
          </a:p>
        </p:txBody>
      </p:sp>
    </p:spTree>
    <p:extLst>
      <p:ext uri="{BB962C8B-B14F-4D97-AF65-F5344CB8AC3E}">
        <p14:creationId xmlns:p14="http://schemas.microsoft.com/office/powerpoint/2010/main" val="438772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Part  </a:t>
            </a:r>
            <a:endParaRPr lang="en-US" dirty="0"/>
          </a:p>
        </p:txBody>
      </p:sp>
      <p:sp>
        <p:nvSpPr>
          <p:cNvPr id="3" name="Content Placeholder 2"/>
          <p:cNvSpPr>
            <a:spLocks noGrp="1"/>
          </p:cNvSpPr>
          <p:nvPr>
            <p:ph idx="1"/>
          </p:nvPr>
        </p:nvSpPr>
        <p:spPr/>
        <p:txBody>
          <a:bodyPr/>
          <a:lstStyle/>
          <a:p>
            <a:endParaRPr lang="en-US" dirty="0" smtClean="0"/>
          </a:p>
          <a:p>
            <a:r>
              <a:rPr lang="en-US" dirty="0"/>
              <a:t>W</a:t>
            </a:r>
            <a:r>
              <a:rPr lang="en-US" dirty="0" smtClean="0"/>
              <a:t>rote the </a:t>
            </a:r>
            <a:r>
              <a:rPr lang="en-US" dirty="0" err="1" smtClean="0"/>
              <a:t>Paleobiology</a:t>
            </a:r>
            <a:r>
              <a:rPr lang="en-US" dirty="0" smtClean="0"/>
              <a:t> module </a:t>
            </a:r>
          </a:p>
          <a:p>
            <a:pPr lvl="1"/>
            <a:r>
              <a:rPr lang="en-US" dirty="0"/>
              <a:t>Pedagogical </a:t>
            </a:r>
            <a:r>
              <a:rPr lang="en-US" dirty="0" smtClean="0"/>
              <a:t>richness</a:t>
            </a:r>
          </a:p>
          <a:p>
            <a:pPr lvl="1"/>
            <a:r>
              <a:rPr lang="en-US" dirty="0" smtClean="0"/>
              <a:t>Rigor/Relevance</a:t>
            </a:r>
            <a:endParaRPr lang="en-US" dirty="0" smtClean="0"/>
          </a:p>
          <a:p>
            <a:pPr lvl="1"/>
            <a:r>
              <a:rPr lang="en-US" dirty="0" smtClean="0"/>
              <a:t>Student engagement</a:t>
            </a:r>
            <a:endParaRPr lang="en-US" dirty="0"/>
          </a:p>
          <a:p>
            <a:pPr lvl="1"/>
            <a:r>
              <a:rPr lang="en-US" dirty="0"/>
              <a:t>Access to knowledge</a:t>
            </a:r>
          </a:p>
          <a:p>
            <a:pPr lvl="1"/>
            <a:r>
              <a:rPr lang="en-US" dirty="0"/>
              <a:t>Social interaction</a:t>
            </a:r>
          </a:p>
          <a:p>
            <a:pPr lvl="1"/>
            <a:r>
              <a:rPr lang="en-US" dirty="0"/>
              <a:t>Time </a:t>
            </a:r>
            <a:r>
              <a:rPr lang="en-US" dirty="0" smtClean="0"/>
              <a:t>effectiveness</a:t>
            </a:r>
          </a:p>
          <a:p>
            <a:pPr lvl="1"/>
            <a:r>
              <a:rPr lang="en-US" dirty="0" smtClean="0"/>
              <a:t>Best practices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5902"/>
            <a:ext cx="9144000" cy="7176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060065"/>
            <a:ext cx="3048000" cy="2951480"/>
          </a:xfrm>
          <a:prstGeom prst="rect">
            <a:avLst/>
          </a:prstGeom>
        </p:spPr>
      </p:pic>
    </p:spTree>
    <p:extLst>
      <p:ext uri="{BB962C8B-B14F-4D97-AF65-F5344CB8AC3E}">
        <p14:creationId xmlns:p14="http://schemas.microsoft.com/office/powerpoint/2010/main" val="951008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Kate: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normAutofit/>
          </a:bodyPr>
          <a:lstStyle/>
          <a:p>
            <a:r>
              <a:rPr lang="en-US" dirty="0" smtClean="0"/>
              <a:t>Being more </a:t>
            </a:r>
            <a:r>
              <a:rPr lang="en-US" dirty="0"/>
              <a:t>responsible and more </a:t>
            </a:r>
            <a:r>
              <a:rPr lang="en-US" dirty="0" smtClean="0"/>
              <a:t>organized</a:t>
            </a:r>
          </a:p>
          <a:p>
            <a:r>
              <a:rPr lang="en-US" dirty="0"/>
              <a:t>M</a:t>
            </a:r>
            <a:r>
              <a:rPr lang="en-US" dirty="0" smtClean="0"/>
              <a:t>ore </a:t>
            </a:r>
            <a:r>
              <a:rPr lang="en-US" dirty="0"/>
              <a:t>independence and making sure we're getting all of our stuff done without having someone there telling </a:t>
            </a:r>
            <a:r>
              <a:rPr lang="en-US" dirty="0" smtClean="0"/>
              <a:t>us </a:t>
            </a:r>
          </a:p>
          <a:p>
            <a:r>
              <a:rPr lang="en-US" dirty="0"/>
              <a:t>O</a:t>
            </a:r>
            <a:r>
              <a:rPr lang="en-US" dirty="0" smtClean="0"/>
              <a:t>nline </a:t>
            </a:r>
            <a:r>
              <a:rPr lang="en-US" dirty="0"/>
              <a:t>class was very helpful in getting ready for college and I'm glad we had the chance to take </a:t>
            </a:r>
            <a:r>
              <a:rPr lang="en-US" dirty="0" smtClean="0"/>
              <a:t>it</a:t>
            </a:r>
            <a:endParaRPr lang="en-US" dirty="0"/>
          </a:p>
          <a:p>
            <a:pPr marL="68580" indent="0">
              <a:buNone/>
            </a:pPr>
            <a:endParaRPr lang="en-US" dirty="0"/>
          </a:p>
        </p:txBody>
      </p:sp>
    </p:spTree>
    <p:extLst>
      <p:ext uri="{BB962C8B-B14F-4D97-AF65-F5344CB8AC3E}">
        <p14:creationId xmlns:p14="http://schemas.microsoft.com/office/powerpoint/2010/main" val="1787038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Partnering </a:t>
            </a:r>
            <a:r>
              <a:rPr lang="en-US" dirty="0"/>
              <a:t>with my classmates made the assignment easier. </a:t>
            </a:r>
          </a:p>
          <a:p>
            <a:r>
              <a:rPr lang="en-US" dirty="0"/>
              <a:t>Google docs taught me other ways of working with people. </a:t>
            </a:r>
          </a:p>
          <a:p>
            <a:r>
              <a:rPr lang="en-US" dirty="0"/>
              <a:t>Knowledge and understanding of prehistoric </a:t>
            </a:r>
            <a:r>
              <a:rPr lang="en-US" dirty="0" smtClean="0"/>
              <a:t>Iowa</a:t>
            </a:r>
            <a:r>
              <a:rPr lang="en-US" dirty="0"/>
              <a:t> </a:t>
            </a:r>
            <a:r>
              <a:rPr lang="en-US" dirty="0" smtClean="0"/>
              <a:t>(</a:t>
            </a:r>
            <a:r>
              <a:rPr lang="en-US" dirty="0"/>
              <a:t>g</a:t>
            </a:r>
            <a:r>
              <a:rPr lang="en-US" dirty="0" smtClean="0"/>
              <a:t>eologic timescales)</a:t>
            </a:r>
            <a:r>
              <a:rPr lang="en-US" dirty="0"/>
              <a:t/>
            </a:r>
            <a:br>
              <a:rPr lang="en-US" dirty="0"/>
            </a:br>
            <a:r>
              <a:rPr lang="en-US" dirty="0"/>
              <a:t>Biological </a:t>
            </a:r>
            <a:r>
              <a:rPr lang="en-US" dirty="0" smtClean="0"/>
              <a:t>Evolution, living </a:t>
            </a:r>
            <a:r>
              <a:rPr lang="en-US" dirty="0"/>
              <a:t>things change over time</a:t>
            </a:r>
          </a:p>
          <a:p>
            <a:endParaRPr lang="en-US" dirty="0"/>
          </a:p>
        </p:txBody>
      </p:sp>
      <p:sp>
        <p:nvSpPr>
          <p:cNvPr id="2" name="Title 1"/>
          <p:cNvSpPr>
            <a:spLocks noGrp="1"/>
          </p:cNvSpPr>
          <p:nvPr>
            <p:ph type="title"/>
          </p:nvPr>
        </p:nvSpPr>
        <p:spPr/>
        <p:txBody>
          <a:bodyPr/>
          <a:lstStyle/>
          <a:p>
            <a:r>
              <a:rPr lang="en-US" dirty="0" err="1" smtClean="0"/>
              <a:t>Chelsey</a:t>
            </a:r>
            <a:r>
              <a:rPr lang="en-US" dirty="0" smtClean="0"/>
              <a:t>: </a:t>
            </a:r>
            <a:r>
              <a:rPr lang="en-US" dirty="0" err="1" smtClean="0"/>
              <a:t>Paleobiology</a:t>
            </a:r>
            <a:r>
              <a:rPr lang="en-US" dirty="0" smtClean="0"/>
              <a:t> Pilot</a:t>
            </a:r>
            <a:endParaRPr lang="en-US" dirty="0"/>
          </a:p>
        </p:txBody>
      </p:sp>
    </p:spTree>
    <p:extLst>
      <p:ext uri="{BB962C8B-B14F-4D97-AF65-F5344CB8AC3E}">
        <p14:creationId xmlns:p14="http://schemas.microsoft.com/office/powerpoint/2010/main" val="3196733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Calvin: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normAutofit/>
          </a:bodyPr>
          <a:lstStyle/>
          <a:p>
            <a:r>
              <a:rPr lang="en-US" dirty="0"/>
              <a:t>E</a:t>
            </a:r>
            <a:r>
              <a:rPr lang="en-US" dirty="0" smtClean="0"/>
              <a:t>njoyed </a:t>
            </a:r>
            <a:r>
              <a:rPr lang="en-US" dirty="0"/>
              <a:t>knowing that a </a:t>
            </a:r>
            <a:r>
              <a:rPr lang="en-US" dirty="0" smtClean="0"/>
              <a:t>most </a:t>
            </a:r>
            <a:r>
              <a:rPr lang="en-US" dirty="0"/>
              <a:t>of this was about Iowa. </a:t>
            </a:r>
            <a:endParaRPr lang="en-US" dirty="0" smtClean="0"/>
          </a:p>
          <a:p>
            <a:r>
              <a:rPr lang="en-US" dirty="0"/>
              <a:t>G</a:t>
            </a:r>
            <a:r>
              <a:rPr lang="en-US" dirty="0" smtClean="0"/>
              <a:t>reater </a:t>
            </a:r>
            <a:r>
              <a:rPr lang="en-US" dirty="0"/>
              <a:t>crater event in Manson was very interesting. </a:t>
            </a:r>
            <a:endParaRPr lang="en-US" dirty="0" smtClean="0"/>
          </a:p>
          <a:p>
            <a:r>
              <a:rPr lang="en-US" dirty="0" smtClean="0"/>
              <a:t>Struggled with </a:t>
            </a:r>
            <a:r>
              <a:rPr lang="en-US" dirty="0"/>
              <a:t>being on </a:t>
            </a:r>
            <a:r>
              <a:rPr lang="en-US" dirty="0" smtClean="0"/>
              <a:t>task</a:t>
            </a:r>
          </a:p>
          <a:p>
            <a:pPr lvl="1"/>
            <a:r>
              <a:rPr lang="en-US" dirty="0"/>
              <a:t>B</a:t>
            </a:r>
            <a:r>
              <a:rPr lang="en-US" dirty="0" smtClean="0"/>
              <a:t>eginning </a:t>
            </a:r>
            <a:r>
              <a:rPr lang="en-US" dirty="0"/>
              <a:t>of the </a:t>
            </a:r>
            <a:r>
              <a:rPr lang="en-US" dirty="0" smtClean="0"/>
              <a:t>unit, didn't </a:t>
            </a:r>
            <a:r>
              <a:rPr lang="en-US" dirty="0"/>
              <a:t>want to do anything. </a:t>
            </a:r>
          </a:p>
          <a:p>
            <a:pPr lvl="1"/>
            <a:r>
              <a:rPr lang="en-US" dirty="0" smtClean="0"/>
              <a:t>End </a:t>
            </a:r>
            <a:r>
              <a:rPr lang="en-US" dirty="0"/>
              <a:t>of </a:t>
            </a:r>
            <a:r>
              <a:rPr lang="en-US" dirty="0" smtClean="0"/>
              <a:t>unit was </a:t>
            </a:r>
            <a:r>
              <a:rPr lang="en-US" dirty="0"/>
              <a:t>more self motivated </a:t>
            </a:r>
            <a:r>
              <a:rPr lang="en-US" dirty="0" smtClean="0"/>
              <a:t> “This </a:t>
            </a:r>
            <a:r>
              <a:rPr lang="en-US" dirty="0"/>
              <a:t>class as a whole helped me be more self motivated</a:t>
            </a:r>
            <a:r>
              <a:rPr lang="en-US" dirty="0" smtClean="0"/>
              <a:t>.”</a:t>
            </a:r>
            <a:endParaRPr lang="en-US" dirty="0"/>
          </a:p>
          <a:p>
            <a:endParaRPr lang="en-US" dirty="0"/>
          </a:p>
        </p:txBody>
      </p:sp>
    </p:spTree>
    <p:extLst>
      <p:ext uri="{BB962C8B-B14F-4D97-AF65-F5344CB8AC3E}">
        <p14:creationId xmlns:p14="http://schemas.microsoft.com/office/powerpoint/2010/main" val="1763397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normAutofit/>
          </a:bodyPr>
          <a:lstStyle/>
          <a:p>
            <a:r>
              <a:rPr lang="en-US" dirty="0" smtClean="0"/>
              <a:t>Evolution is </a:t>
            </a:r>
            <a:r>
              <a:rPr lang="en-US" dirty="0"/>
              <a:t>real and not just a theory. </a:t>
            </a:r>
            <a:endParaRPr lang="en-US" dirty="0" smtClean="0"/>
          </a:p>
          <a:p>
            <a:r>
              <a:rPr lang="en-US" dirty="0" smtClean="0"/>
              <a:t>Natural </a:t>
            </a:r>
            <a:r>
              <a:rPr lang="en-US" dirty="0"/>
              <a:t>selection is what I enjoyed doing the best. </a:t>
            </a:r>
            <a:endParaRPr lang="en-US" dirty="0" smtClean="0"/>
          </a:p>
          <a:p>
            <a:r>
              <a:rPr lang="en-US" dirty="0" smtClean="0"/>
              <a:t>Didn’t like going to </a:t>
            </a:r>
            <a:r>
              <a:rPr lang="en-US" dirty="0"/>
              <a:t>many </a:t>
            </a:r>
            <a:r>
              <a:rPr lang="en-US" dirty="0" smtClean="0"/>
              <a:t>websites; would have been easier if there was just one.</a:t>
            </a:r>
          </a:p>
          <a:p>
            <a:r>
              <a:rPr lang="en-US" dirty="0" smtClean="0"/>
              <a:t>Liked </a:t>
            </a:r>
            <a:r>
              <a:rPr lang="en-US" dirty="0"/>
              <a:t>G</a:t>
            </a:r>
            <a:r>
              <a:rPr lang="en-US" dirty="0" smtClean="0"/>
              <a:t>oogle </a:t>
            </a:r>
            <a:r>
              <a:rPr lang="en-US" dirty="0"/>
              <a:t>docs in </a:t>
            </a:r>
            <a:r>
              <a:rPr lang="en-US" dirty="0" smtClean="0"/>
              <a:t>group </a:t>
            </a:r>
            <a:r>
              <a:rPr lang="en-US" dirty="0"/>
              <a:t>projects, it </a:t>
            </a:r>
            <a:r>
              <a:rPr lang="en-US" dirty="0" smtClean="0"/>
              <a:t>helped in communicating with </a:t>
            </a:r>
            <a:r>
              <a:rPr lang="en-US" dirty="0"/>
              <a:t>group members in an easy way. </a:t>
            </a:r>
          </a:p>
        </p:txBody>
      </p:sp>
    </p:spTree>
    <p:extLst>
      <p:ext uri="{BB962C8B-B14F-4D97-AF65-F5344CB8AC3E}">
        <p14:creationId xmlns:p14="http://schemas.microsoft.com/office/powerpoint/2010/main" val="1443881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lstStyle/>
          <a:p>
            <a:r>
              <a:rPr lang="en-US" dirty="0"/>
              <a:t>L</a:t>
            </a:r>
            <a:r>
              <a:rPr lang="en-US" dirty="0" smtClean="0"/>
              <a:t>earned </a:t>
            </a:r>
            <a:r>
              <a:rPr lang="en-US" dirty="0"/>
              <a:t>a lot about the Manson Crater, evolution, and other aspects of science. </a:t>
            </a:r>
            <a:r>
              <a:rPr lang="en-US" dirty="0" smtClean="0"/>
              <a:t>(Evolution </a:t>
            </a:r>
            <a:r>
              <a:rPr lang="en-US" dirty="0"/>
              <a:t>was by far the most fascinating</a:t>
            </a:r>
            <a:r>
              <a:rPr lang="en-US" dirty="0" smtClean="0"/>
              <a:t>.) </a:t>
            </a:r>
            <a:r>
              <a:rPr lang="en-US" dirty="0"/>
              <a:t>Reading about how different animals have adapted to survive is just fascinating to me. How hummingbirds have adapted to having longer beaks to get the nectar from the flowers, rabbits adapting to their surroundings. </a:t>
            </a:r>
          </a:p>
          <a:p>
            <a:endParaRPr lang="en-US" dirty="0"/>
          </a:p>
        </p:txBody>
      </p:sp>
    </p:spTree>
    <p:extLst>
      <p:ext uri="{BB962C8B-B14F-4D97-AF65-F5344CB8AC3E}">
        <p14:creationId xmlns:p14="http://schemas.microsoft.com/office/powerpoint/2010/main" val="2442114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Tyler: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lstStyle/>
          <a:p>
            <a:r>
              <a:rPr lang="en-US" dirty="0" smtClean="0"/>
              <a:t>Online learning is </a:t>
            </a:r>
            <a:r>
              <a:rPr lang="en-US" dirty="0"/>
              <a:t>key to life or college life for that matter. </a:t>
            </a:r>
          </a:p>
          <a:p>
            <a:r>
              <a:rPr lang="en-US" dirty="0" smtClean="0"/>
              <a:t>Have </a:t>
            </a:r>
            <a:r>
              <a:rPr lang="en-US" dirty="0"/>
              <a:t>to prioritize what you need to do when you need to do it and do it no matter what. </a:t>
            </a:r>
            <a:endParaRPr lang="en-US" dirty="0" smtClean="0"/>
          </a:p>
          <a:p>
            <a:r>
              <a:rPr lang="en-US" dirty="0" smtClean="0"/>
              <a:t>I </a:t>
            </a:r>
            <a:r>
              <a:rPr lang="en-US" dirty="0"/>
              <a:t>also learned a lot about evolution as well.</a:t>
            </a:r>
          </a:p>
        </p:txBody>
      </p:sp>
    </p:spTree>
    <p:extLst>
      <p:ext uri="{BB962C8B-B14F-4D97-AF65-F5344CB8AC3E}">
        <p14:creationId xmlns:p14="http://schemas.microsoft.com/office/powerpoint/2010/main" val="3242720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Colton: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normAutofit/>
          </a:bodyPr>
          <a:lstStyle/>
          <a:p>
            <a:r>
              <a:rPr lang="en-US" dirty="0"/>
              <a:t>I learned a lot </a:t>
            </a:r>
            <a:r>
              <a:rPr lang="en-US" dirty="0" smtClean="0"/>
              <a:t>through </a:t>
            </a:r>
            <a:r>
              <a:rPr lang="en-US" dirty="0"/>
              <a:t>the various </a:t>
            </a:r>
            <a:r>
              <a:rPr lang="en-US" dirty="0" smtClean="0"/>
              <a:t>videos. </a:t>
            </a:r>
          </a:p>
          <a:p>
            <a:r>
              <a:rPr lang="en-US" dirty="0"/>
              <a:t>G</a:t>
            </a:r>
            <a:r>
              <a:rPr lang="en-US" dirty="0" smtClean="0"/>
              <a:t>ives </a:t>
            </a:r>
            <a:r>
              <a:rPr lang="en-US" dirty="0"/>
              <a:t>you a better idea about how life changed. </a:t>
            </a:r>
            <a:endParaRPr lang="en-US" dirty="0" smtClean="0"/>
          </a:p>
          <a:p>
            <a:r>
              <a:rPr lang="en-US" dirty="0"/>
              <a:t>L</a:t>
            </a:r>
            <a:r>
              <a:rPr lang="en-US" dirty="0" smtClean="0"/>
              <a:t>earned </a:t>
            </a:r>
            <a:r>
              <a:rPr lang="en-US" dirty="0"/>
              <a:t>a lot more about how life in Iowa was in the past billions of years. </a:t>
            </a:r>
            <a:endParaRPr lang="en-US" dirty="0" smtClean="0"/>
          </a:p>
          <a:p>
            <a:r>
              <a:rPr lang="en-US" dirty="0" smtClean="0"/>
              <a:t>Time </a:t>
            </a:r>
            <a:r>
              <a:rPr lang="en-US" dirty="0"/>
              <a:t>scales that were given to us that show when and what kinds of animals came into existence was a good help.</a:t>
            </a:r>
          </a:p>
        </p:txBody>
      </p:sp>
    </p:spTree>
    <p:extLst>
      <p:ext uri="{BB962C8B-B14F-4D97-AF65-F5344CB8AC3E}">
        <p14:creationId xmlns:p14="http://schemas.microsoft.com/office/powerpoint/2010/main" val="4285751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Testimonials to Blended Work</a:t>
            </a:r>
            <a:endParaRPr lang="en-US" dirty="0"/>
          </a:p>
        </p:txBody>
      </p:sp>
      <p:sp>
        <p:nvSpPr>
          <p:cNvPr id="3" name="Content Placeholder 2"/>
          <p:cNvSpPr>
            <a:spLocks noGrp="1"/>
          </p:cNvSpPr>
          <p:nvPr>
            <p:ph idx="1"/>
          </p:nvPr>
        </p:nvSpPr>
        <p:spPr/>
        <p:txBody>
          <a:bodyPr/>
          <a:lstStyle/>
          <a:p>
            <a:r>
              <a:rPr lang="en-US" dirty="0"/>
              <a:t> Please stop by and offer your testimonial to the power of collaboration, technology,  and a “community” to get the hard work of transforming education accomplished.</a:t>
            </a:r>
          </a:p>
        </p:txBody>
      </p:sp>
    </p:spTree>
    <p:extLst>
      <p:ext uri="{BB962C8B-B14F-4D97-AF65-F5344CB8AC3E}">
        <p14:creationId xmlns:p14="http://schemas.microsoft.com/office/powerpoint/2010/main" val="946630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Brooke:  </a:t>
            </a:r>
            <a:r>
              <a:rPr lang="en-US" dirty="0" err="1" smtClean="0"/>
              <a:t>Paleobiology</a:t>
            </a:r>
            <a:r>
              <a:rPr lang="en-US" dirty="0" smtClean="0"/>
              <a:t> Pilot</a:t>
            </a:r>
            <a:endParaRPr lang="en-US" dirty="0"/>
          </a:p>
        </p:txBody>
      </p:sp>
      <p:sp>
        <p:nvSpPr>
          <p:cNvPr id="3" name="Content Placeholder 2"/>
          <p:cNvSpPr>
            <a:spLocks noGrp="1"/>
          </p:cNvSpPr>
          <p:nvPr>
            <p:ph idx="1"/>
          </p:nvPr>
        </p:nvSpPr>
        <p:spPr/>
        <p:txBody>
          <a:bodyPr/>
          <a:lstStyle/>
          <a:p>
            <a:r>
              <a:rPr lang="en-US" dirty="0"/>
              <a:t>I learned a lot about evolution and Des Moines in early times. It was a very good experience </a:t>
            </a:r>
            <a:r>
              <a:rPr lang="en-US" dirty="0" smtClean="0"/>
              <a:t>I </a:t>
            </a:r>
            <a:r>
              <a:rPr lang="en-US" dirty="0"/>
              <a:t>think to take an online-type course. It took a lot of discipline to do your work instead of getting on other websites. Thanks for letting our school participate! </a:t>
            </a:r>
          </a:p>
          <a:p>
            <a:endParaRPr lang="en-US" dirty="0"/>
          </a:p>
        </p:txBody>
      </p:sp>
    </p:spTree>
    <p:extLst>
      <p:ext uri="{BB962C8B-B14F-4D97-AF65-F5344CB8AC3E}">
        <p14:creationId xmlns:p14="http://schemas.microsoft.com/office/powerpoint/2010/main" val="36739977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Jamaica Reed, Science, Audubon</a:t>
            </a:r>
            <a:endParaRPr lang="en-US" dirty="0"/>
          </a:p>
        </p:txBody>
      </p:sp>
      <p:sp>
        <p:nvSpPr>
          <p:cNvPr id="3" name="Content Placeholder 2"/>
          <p:cNvSpPr>
            <a:spLocks noGrp="1"/>
          </p:cNvSpPr>
          <p:nvPr>
            <p:ph idx="1"/>
          </p:nvPr>
        </p:nvSpPr>
        <p:spPr/>
        <p:txBody>
          <a:bodyPr/>
          <a:lstStyle/>
          <a:p>
            <a:r>
              <a:rPr lang="en-US" dirty="0"/>
              <a:t>I would love to help!  4 weeks into school and it has been the best teaching experience I have ever had - I am already a believer in how powerful blended learning can be.  Are there any specific topics you would want me to talk about or just wing it?  When would you like it by?</a:t>
            </a:r>
          </a:p>
        </p:txBody>
      </p:sp>
    </p:spTree>
    <p:extLst>
      <p:ext uri="{BB962C8B-B14F-4D97-AF65-F5344CB8AC3E}">
        <p14:creationId xmlns:p14="http://schemas.microsoft.com/office/powerpoint/2010/main" val="544605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Marcia Powell, Science, W. Delaware</a:t>
            </a:r>
            <a:endParaRPr lang="en-US" dirty="0"/>
          </a:p>
        </p:txBody>
      </p:sp>
      <p:sp>
        <p:nvSpPr>
          <p:cNvPr id="3" name="Content Placeholder 2"/>
          <p:cNvSpPr>
            <a:spLocks noGrp="1"/>
          </p:cNvSpPr>
          <p:nvPr>
            <p:ph idx="1"/>
          </p:nvPr>
        </p:nvSpPr>
        <p:spPr/>
        <p:txBody>
          <a:bodyPr>
            <a:normAutofit fontScale="85000" lnSpcReduction="20000"/>
          </a:bodyPr>
          <a:lstStyle/>
          <a:p>
            <a:pPr marL="68580" indent="0">
              <a:buNone/>
            </a:pPr>
            <a:r>
              <a:rPr lang="en-US" dirty="0"/>
              <a:t>The kids I have in the West Delaware classes are wonderful, but much of the time, I am just their facilitator.   I give them a series of tasks, and a week to complete them.  They are divided into teams and work things through.  Really,</a:t>
            </a:r>
            <a:r>
              <a:rPr lang="en-US" i="1" dirty="0"/>
              <a:t> my role as their teacher is to communicate with them as needed (I rotate through each of the groups several times each period) and then GET OUT OF THE WAY.</a:t>
            </a:r>
            <a:r>
              <a:rPr lang="en-US" dirty="0"/>
              <a:t>   They let me know if they need something.   They let me understand their needs.   I could just as easily manage most of their needs via txt, phone, or online communication.   I'm finding that I need to be a resource for them, and I need a 15 minute per day class meeting to check progress, and introduce new concerns.  </a:t>
            </a:r>
            <a:r>
              <a:rPr lang="en-US" i="1" dirty="0"/>
              <a:t> The rest of the time I am the person who helps with individual differentiation.</a:t>
            </a:r>
            <a:endParaRPr lang="en-US" dirty="0"/>
          </a:p>
        </p:txBody>
      </p:sp>
    </p:spTree>
    <p:extLst>
      <p:ext uri="{BB962C8B-B14F-4D97-AF65-F5344CB8AC3E}">
        <p14:creationId xmlns:p14="http://schemas.microsoft.com/office/powerpoint/2010/main" val="3955361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Marcia Powell, Science, W. Delaware</a:t>
            </a:r>
            <a:endParaRPr lang="en-US" dirty="0"/>
          </a:p>
        </p:txBody>
      </p:sp>
      <p:sp>
        <p:nvSpPr>
          <p:cNvPr id="3" name="Content Placeholder 2"/>
          <p:cNvSpPr>
            <a:spLocks noGrp="1"/>
          </p:cNvSpPr>
          <p:nvPr>
            <p:ph idx="1"/>
          </p:nvPr>
        </p:nvSpPr>
        <p:spPr/>
        <p:txBody>
          <a:bodyPr/>
          <a:lstStyle/>
          <a:p>
            <a:r>
              <a:rPr lang="en-US" dirty="0"/>
              <a:t>My paradigm shift, personally, is in the way that I am planning.  No longer am I trying to lockstep kids through a time frame.   NOW, I am trying to cover important concepts in a way that excites and engages what they know and have available to them. It's as if I'm the CEO and the product is getting ready to roll.   I have to trust my students (employees) to do their stuff.  </a:t>
            </a:r>
          </a:p>
        </p:txBody>
      </p:sp>
    </p:spTree>
    <p:extLst>
      <p:ext uri="{BB962C8B-B14F-4D97-AF65-F5344CB8AC3E}">
        <p14:creationId xmlns:p14="http://schemas.microsoft.com/office/powerpoint/2010/main" val="35789552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It’s About Learning, not just getting it done…</a:t>
            </a:r>
            <a:endParaRPr lang="en-US" sz="3600"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4434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Quit giving dictionaries as grad gifts…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00089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Tanner Kelly, College Freshman, Wayne</a:t>
            </a:r>
            <a:endParaRPr lang="en-US" dirty="0"/>
          </a:p>
        </p:txBody>
      </p:sp>
      <p:sp>
        <p:nvSpPr>
          <p:cNvPr id="3" name="Content Placeholder 2"/>
          <p:cNvSpPr>
            <a:spLocks noGrp="1"/>
          </p:cNvSpPr>
          <p:nvPr>
            <p:ph idx="1"/>
          </p:nvPr>
        </p:nvSpPr>
        <p:spPr>
          <a:xfrm>
            <a:off x="457200" y="1600200"/>
            <a:ext cx="8382000" cy="4755360"/>
          </a:xfrm>
        </p:spPr>
        <p:txBody>
          <a:bodyPr>
            <a:normAutofit fontScale="85000" lnSpcReduction="20000"/>
          </a:bodyPr>
          <a:lstStyle/>
          <a:p>
            <a:pPr marL="68580" indent="0">
              <a:buNone/>
            </a:pPr>
            <a:r>
              <a:rPr lang="en-US" dirty="0"/>
              <a:t>This is Tanner Kelly and I figured I would e-mail you and say how much your class has prepared me for college science. I'm currently taking one biology course at Simpson and I absolutely love it. I feel way ahead of the rest of the students and actually helping students in the class. If it wasn't for your class and the time management skills I learned from you, its hard telling where I would be. I'll keep you posted on my success and maybe send you some stuff that I have been learning. Just had an exam over </a:t>
            </a:r>
            <a:r>
              <a:rPr lang="en-US" dirty="0" err="1"/>
              <a:t>monosaccharides</a:t>
            </a:r>
            <a:r>
              <a:rPr lang="en-US" dirty="0"/>
              <a:t> and polysaccharides in the digestive system </a:t>
            </a:r>
            <a:r>
              <a:rPr lang="en-US" dirty="0" smtClean="0"/>
              <a:t>along </a:t>
            </a:r>
            <a:r>
              <a:rPr lang="en-US" dirty="0"/>
              <a:t>with peptides and pepsinogens. Thank you so much Mrs. W! </a:t>
            </a:r>
            <a:r>
              <a:rPr lang="en-US" dirty="0" smtClean="0"/>
              <a:t>                  </a:t>
            </a:r>
          </a:p>
          <a:p>
            <a:pPr marL="68580" indent="0">
              <a:buNone/>
            </a:pPr>
            <a:r>
              <a:rPr lang="en-US" dirty="0"/>
              <a:t> </a:t>
            </a:r>
            <a:r>
              <a:rPr lang="en-US" dirty="0" smtClean="0"/>
              <a:t>          ……………….Miss </a:t>
            </a:r>
            <a:r>
              <a:rPr lang="en-US" dirty="0"/>
              <a:t>your smile on </a:t>
            </a:r>
            <a:r>
              <a:rPr lang="en-US" dirty="0" err="1"/>
              <a:t>t.v</a:t>
            </a:r>
            <a:r>
              <a:rPr lang="en-US" dirty="0"/>
              <a:t>. </a:t>
            </a:r>
            <a:r>
              <a:rPr lang="en-US" dirty="0" err="1"/>
              <a:t>haha</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5257800"/>
            <a:ext cx="2133600"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668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Thanks for your kind attention!</a:t>
            </a:r>
            <a:endParaRPr lang="en-US" sz="6000" dirty="0"/>
          </a:p>
        </p:txBody>
      </p:sp>
      <p:sp>
        <p:nvSpPr>
          <p:cNvPr id="3" name="Subtitle 2"/>
          <p:cNvSpPr>
            <a:spLocks noGrp="1"/>
          </p:cNvSpPr>
          <p:nvPr>
            <p:ph type="subTitle" idx="1"/>
          </p:nvPr>
        </p:nvSpPr>
        <p:spPr>
          <a:xfrm>
            <a:off x="914400" y="5029200"/>
            <a:ext cx="7772400" cy="533400"/>
          </a:xfrm>
        </p:spPr>
        <p:txBody>
          <a:bodyPr>
            <a:noAutofit/>
          </a:bodyPr>
          <a:lstStyle/>
          <a:p>
            <a:pPr algn="ctr"/>
            <a:r>
              <a:rPr lang="en-US" sz="3200" b="1" dirty="0" smtClean="0">
                <a:solidFill>
                  <a:schemeClr val="bg1"/>
                </a:solidFill>
              </a:rPr>
              <a:t>Try Blended Learning!</a:t>
            </a:r>
            <a:endParaRPr lang="en-US" sz="3200" b="1" dirty="0">
              <a:solidFill>
                <a:schemeClr val="bg1"/>
              </a:solidFill>
            </a:endParaRPr>
          </a:p>
        </p:txBody>
      </p:sp>
    </p:spTree>
    <p:extLst>
      <p:ext uri="{BB962C8B-B14F-4D97-AF65-F5344CB8AC3E}">
        <p14:creationId xmlns:p14="http://schemas.microsoft.com/office/powerpoint/2010/main" val="1311409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Contacts</a:t>
            </a:r>
          </a:p>
        </p:txBody>
      </p:sp>
      <p:sp>
        <p:nvSpPr>
          <p:cNvPr id="73731" name="Rectangle 3"/>
          <p:cNvSpPr>
            <a:spLocks noGrp="1" noChangeArrowheads="1"/>
          </p:cNvSpPr>
          <p:nvPr>
            <p:ph idx="1"/>
          </p:nvPr>
        </p:nvSpPr>
        <p:spPr>
          <a:xfrm>
            <a:off x="1143000" y="1828800"/>
            <a:ext cx="7010400" cy="4267200"/>
          </a:xfrm>
        </p:spPr>
        <p:txBody>
          <a:bodyPr>
            <a:normAutofit lnSpcReduction="10000"/>
          </a:bodyPr>
          <a:lstStyle/>
          <a:p>
            <a:pPr>
              <a:buFontTx/>
              <a:buNone/>
            </a:pPr>
            <a:r>
              <a:rPr lang="en-US" b="1" dirty="0"/>
              <a:t>Gail B. Wortmann	</a:t>
            </a:r>
            <a:r>
              <a:rPr lang="en-US" dirty="0"/>
              <a:t>			</a:t>
            </a:r>
          </a:p>
          <a:p>
            <a:pPr>
              <a:buFontTx/>
              <a:buNone/>
            </a:pPr>
            <a:r>
              <a:rPr lang="en-US" dirty="0"/>
              <a:t>	Iowa Learning Online</a:t>
            </a:r>
          </a:p>
          <a:p>
            <a:pPr>
              <a:buFontTx/>
              <a:buNone/>
            </a:pPr>
            <a:r>
              <a:rPr lang="en-US" dirty="0"/>
              <a:t>	Great Prairie Area Education Agency</a:t>
            </a:r>
          </a:p>
          <a:p>
            <a:pPr>
              <a:buFontTx/>
              <a:buNone/>
            </a:pPr>
            <a:r>
              <a:rPr lang="en-US" dirty="0"/>
              <a:t>	2814 N. Court</a:t>
            </a:r>
          </a:p>
          <a:p>
            <a:pPr>
              <a:buFontTx/>
              <a:buNone/>
            </a:pPr>
            <a:r>
              <a:rPr lang="en-US" dirty="0"/>
              <a:t>	Ottumwa, IA</a:t>
            </a:r>
          </a:p>
          <a:p>
            <a:pPr>
              <a:buFontTx/>
              <a:buNone/>
            </a:pPr>
            <a:r>
              <a:rPr lang="en-US" dirty="0"/>
              <a:t>	641-682-8591 ext. 5233	</a:t>
            </a:r>
            <a:endParaRPr lang="en-US" dirty="0">
              <a:hlinkClick r:id="rId3"/>
            </a:endParaRPr>
          </a:p>
          <a:p>
            <a:pPr>
              <a:buFontTx/>
              <a:buNone/>
            </a:pPr>
            <a:r>
              <a:rPr lang="en-US" dirty="0">
                <a:hlinkClick r:id="rId3"/>
              </a:rPr>
              <a:t>gwortmann@iowalearningonline.org</a:t>
            </a:r>
            <a:endParaRPr lang="en-US" dirty="0"/>
          </a:p>
          <a:p>
            <a:pPr>
              <a:buFontTx/>
              <a:buNone/>
            </a:pPr>
            <a:r>
              <a:rPr lang="en-US" dirty="0" smtClean="0">
                <a:hlinkClick r:id="rId4"/>
              </a:rPr>
              <a:t>gail.wortmann@gpaea.org</a:t>
            </a:r>
            <a:endParaRPr lang="en-US" dirty="0" smtClean="0"/>
          </a:p>
          <a:p>
            <a:pPr>
              <a:buFontTx/>
              <a:buNone/>
            </a:pPr>
            <a:endParaRPr lang="en-US" dirty="0"/>
          </a:p>
        </p:txBody>
      </p:sp>
    </p:spTree>
    <p:extLst>
      <p:ext uri="{BB962C8B-B14F-4D97-AF65-F5344CB8AC3E}">
        <p14:creationId xmlns:p14="http://schemas.microsoft.com/office/powerpoint/2010/main" val="982107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Learning Methodology</a:t>
            </a:r>
            <a:endParaRPr lang="en-US" dirty="0"/>
          </a:p>
        </p:txBody>
      </p:sp>
      <p:sp>
        <p:nvSpPr>
          <p:cNvPr id="4" name="Rectangle 3"/>
          <p:cNvSpPr/>
          <p:nvPr/>
        </p:nvSpPr>
        <p:spPr>
          <a:xfrm>
            <a:off x="2209800" y="1579130"/>
            <a:ext cx="5562600" cy="4800600"/>
          </a:xfrm>
          <a:prstGeom prst="rect">
            <a:avLst/>
          </a:prstGeom>
          <a:solidFill>
            <a:schemeClr val="tx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6668" y="1607126"/>
            <a:ext cx="5065569" cy="4718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32428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Blended Learning</a:t>
            </a:r>
            <a:endParaRPr lang="en-US" dirty="0"/>
          </a:p>
        </p:txBody>
      </p:sp>
      <p:sp>
        <p:nvSpPr>
          <p:cNvPr id="3" name="Content Placeholder 2"/>
          <p:cNvSpPr>
            <a:spLocks noGrp="1"/>
          </p:cNvSpPr>
          <p:nvPr>
            <p:ph idx="1"/>
          </p:nvPr>
        </p:nvSpPr>
        <p:spPr/>
        <p:txBody>
          <a:bodyPr/>
          <a:lstStyle/>
          <a:p>
            <a:r>
              <a:rPr lang="en-US" dirty="0"/>
              <a:t>Blended learning is any time a student learns at least in part at a supervised brick- and-mortar location away from home and at least in part through online delivery with some element of student control over time, place, path, and/or pace.</a:t>
            </a:r>
          </a:p>
        </p:txBody>
      </p:sp>
    </p:spTree>
    <p:extLst>
      <p:ext uri="{BB962C8B-B14F-4D97-AF65-F5344CB8AC3E}">
        <p14:creationId xmlns:p14="http://schemas.microsoft.com/office/powerpoint/2010/main" val="1709022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of Both Worlds</a:t>
            </a:r>
            <a:endParaRPr lang="en-US" dirty="0"/>
          </a:p>
        </p:txBody>
      </p:sp>
      <p:sp>
        <p:nvSpPr>
          <p:cNvPr id="3" name="Content Placeholder 2"/>
          <p:cNvSpPr>
            <a:spLocks noGrp="1"/>
          </p:cNvSpPr>
          <p:nvPr>
            <p:ph idx="1"/>
          </p:nvPr>
        </p:nvSpPr>
        <p:spPr/>
        <p:txBody>
          <a:bodyPr>
            <a:normAutofit/>
          </a:bodyPr>
          <a:lstStyle/>
          <a:p>
            <a:r>
              <a:rPr lang="en-US" dirty="0" smtClean="0"/>
              <a:t>Combines </a:t>
            </a:r>
            <a:r>
              <a:rPr lang="en-US" dirty="0"/>
              <a:t>face-to-face </a:t>
            </a:r>
            <a:r>
              <a:rPr lang="en-US" dirty="0" smtClean="0"/>
              <a:t>with e-Learning</a:t>
            </a:r>
          </a:p>
          <a:p>
            <a:pPr lvl="1"/>
            <a:r>
              <a:rPr lang="en-US" dirty="0"/>
              <a:t>T</a:t>
            </a:r>
            <a:r>
              <a:rPr lang="en-US" dirty="0" smtClean="0"/>
              <a:t>ech-based </a:t>
            </a:r>
            <a:r>
              <a:rPr lang="en-US" dirty="0"/>
              <a:t>materials </a:t>
            </a:r>
            <a:r>
              <a:rPr lang="en-US" dirty="0" smtClean="0"/>
              <a:t>used to play </a:t>
            </a:r>
            <a:r>
              <a:rPr lang="en-US" dirty="0"/>
              <a:t>a supporting </a:t>
            </a:r>
            <a:r>
              <a:rPr lang="en-US" dirty="0" smtClean="0"/>
              <a:t>role</a:t>
            </a:r>
            <a:endParaRPr lang="en-US" dirty="0"/>
          </a:p>
          <a:p>
            <a:pPr lvl="1"/>
            <a:r>
              <a:rPr lang="en-US" dirty="0" smtClean="0"/>
              <a:t>Now, creates </a:t>
            </a:r>
            <a:r>
              <a:rPr lang="en-US" dirty="0"/>
              <a:t>a more integrated approach </a:t>
            </a:r>
            <a:r>
              <a:rPr lang="en-US" dirty="0" smtClean="0"/>
              <a:t>for instructors </a:t>
            </a:r>
            <a:r>
              <a:rPr lang="en-US" dirty="0"/>
              <a:t>and </a:t>
            </a:r>
            <a:r>
              <a:rPr lang="en-US" dirty="0" smtClean="0"/>
              <a:t>learners</a:t>
            </a:r>
          </a:p>
          <a:p>
            <a:r>
              <a:rPr lang="en-US" dirty="0" smtClean="0"/>
              <a:t>Greater reliance </a:t>
            </a:r>
            <a:r>
              <a:rPr lang="en-US" dirty="0"/>
              <a:t>on </a:t>
            </a:r>
            <a:r>
              <a:rPr lang="en-US" dirty="0" smtClean="0"/>
              <a:t>technology</a:t>
            </a:r>
          </a:p>
          <a:p>
            <a:pPr lvl="1"/>
            <a:r>
              <a:rPr lang="en-US" dirty="0" smtClean="0"/>
              <a:t>Structure around </a:t>
            </a:r>
            <a:r>
              <a:rPr lang="en-US" dirty="0"/>
              <a:t>online </a:t>
            </a:r>
            <a:r>
              <a:rPr lang="en-US" dirty="0" smtClean="0"/>
              <a:t>resources</a:t>
            </a:r>
          </a:p>
          <a:p>
            <a:pPr lvl="1"/>
            <a:r>
              <a:rPr lang="en-US" dirty="0" smtClean="0"/>
              <a:t>Communicate </a:t>
            </a:r>
            <a:r>
              <a:rPr lang="en-US" dirty="0"/>
              <a:t>via social </a:t>
            </a:r>
            <a:r>
              <a:rPr lang="en-US" dirty="0" smtClean="0"/>
              <a:t>media</a:t>
            </a:r>
          </a:p>
          <a:p>
            <a:pPr lvl="1"/>
            <a:r>
              <a:rPr lang="en-US" dirty="0" smtClean="0"/>
              <a:t>Interact </a:t>
            </a:r>
            <a:r>
              <a:rPr lang="en-US" dirty="0"/>
              <a:t>with </a:t>
            </a:r>
            <a:r>
              <a:rPr lang="en-US" dirty="0" smtClean="0"/>
              <a:t>other </a:t>
            </a:r>
            <a:r>
              <a:rPr lang="en-US" dirty="0"/>
              <a:t>learners </a:t>
            </a:r>
            <a:r>
              <a:rPr lang="en-US" dirty="0" smtClean="0"/>
              <a:t>at-a-distance</a:t>
            </a:r>
            <a:endParaRPr lang="en-US" dirty="0"/>
          </a:p>
          <a:p>
            <a:endParaRPr lang="en-US" dirty="0"/>
          </a:p>
        </p:txBody>
      </p:sp>
    </p:spTree>
    <p:extLst>
      <p:ext uri="{BB962C8B-B14F-4D97-AF65-F5344CB8AC3E}">
        <p14:creationId xmlns:p14="http://schemas.microsoft.com/office/powerpoint/2010/main" val="34579965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 it up!</a:t>
            </a:r>
            <a:endParaRPr lang="en-US" dirty="0"/>
          </a:p>
        </p:txBody>
      </p:sp>
      <p:sp>
        <p:nvSpPr>
          <p:cNvPr id="3" name="Content Placeholder 2"/>
          <p:cNvSpPr>
            <a:spLocks noGrp="1"/>
          </p:cNvSpPr>
          <p:nvPr>
            <p:ph idx="1"/>
          </p:nvPr>
        </p:nvSpPr>
        <p:spPr>
          <a:xfrm>
            <a:off x="457200" y="1600200"/>
            <a:ext cx="8458200" cy="4755360"/>
          </a:xfrm>
        </p:spPr>
        <p:txBody>
          <a:bodyPr>
            <a:normAutofit/>
          </a:bodyPr>
          <a:lstStyle/>
          <a:p>
            <a:r>
              <a:rPr lang="en-US" dirty="0" smtClean="0"/>
              <a:t>Mix synchronous and asynchronous (snow days…) </a:t>
            </a:r>
            <a:endParaRPr lang="en-US" dirty="0"/>
          </a:p>
          <a:p>
            <a:r>
              <a:rPr lang="en-US" dirty="0" smtClean="0"/>
              <a:t>Mix computer </a:t>
            </a:r>
            <a:r>
              <a:rPr lang="en-US" dirty="0"/>
              <a:t>instruction </a:t>
            </a:r>
            <a:r>
              <a:rPr lang="en-US" dirty="0" smtClean="0"/>
              <a:t>and </a:t>
            </a:r>
            <a:r>
              <a:rPr lang="en-US" dirty="0"/>
              <a:t>discovery </a:t>
            </a:r>
            <a:r>
              <a:rPr lang="en-US" dirty="0" smtClean="0"/>
              <a:t>learning</a:t>
            </a:r>
          </a:p>
          <a:p>
            <a:r>
              <a:rPr lang="en-US" dirty="0" smtClean="0"/>
              <a:t>Mix educational technologies:</a:t>
            </a:r>
          </a:p>
          <a:p>
            <a:pPr lvl="1"/>
            <a:r>
              <a:rPr lang="en-US" dirty="0"/>
              <a:t>C</a:t>
            </a:r>
            <a:r>
              <a:rPr lang="en-US" dirty="0" smtClean="0"/>
              <a:t>omputers</a:t>
            </a:r>
          </a:p>
          <a:p>
            <a:pPr lvl="1"/>
            <a:r>
              <a:rPr lang="en-US" dirty="0"/>
              <a:t>C</a:t>
            </a:r>
            <a:r>
              <a:rPr lang="en-US" dirty="0" smtClean="0"/>
              <a:t>ellular or Smartphones</a:t>
            </a:r>
          </a:p>
          <a:p>
            <a:pPr lvl="1"/>
            <a:r>
              <a:rPr lang="en-US" dirty="0" smtClean="0"/>
              <a:t>Satellite TV</a:t>
            </a:r>
          </a:p>
          <a:p>
            <a:pPr lvl="1"/>
            <a:r>
              <a:rPr lang="en-US" dirty="0" smtClean="0"/>
              <a:t>Videoconferencing</a:t>
            </a:r>
          </a:p>
          <a:p>
            <a:r>
              <a:rPr lang="en-US" dirty="0" smtClean="0"/>
              <a:t>Relevant, </a:t>
            </a:r>
            <a:r>
              <a:rPr lang="en-US" dirty="0"/>
              <a:t>practical opportunities for learners and teachers to make learning </a:t>
            </a:r>
            <a:r>
              <a:rPr lang="en-US" dirty="0" smtClean="0"/>
              <a:t>self-directed</a:t>
            </a:r>
          </a:p>
        </p:txBody>
      </p:sp>
    </p:spTree>
    <p:extLst>
      <p:ext uri="{BB962C8B-B14F-4D97-AF65-F5344CB8AC3E}">
        <p14:creationId xmlns:p14="http://schemas.microsoft.com/office/powerpoint/2010/main" val="1580504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Discoveries</a:t>
            </a:r>
            <a:endParaRPr lang="en-US" dirty="0"/>
          </a:p>
        </p:txBody>
      </p:sp>
      <p:sp>
        <p:nvSpPr>
          <p:cNvPr id="3" name="Content Placeholder 2"/>
          <p:cNvSpPr>
            <a:spLocks noGrp="1"/>
          </p:cNvSpPr>
          <p:nvPr>
            <p:ph idx="1"/>
          </p:nvPr>
        </p:nvSpPr>
        <p:spPr/>
        <p:txBody>
          <a:bodyPr>
            <a:normAutofit/>
          </a:bodyPr>
          <a:lstStyle/>
          <a:p>
            <a:r>
              <a:rPr lang="en-US" dirty="0" smtClean="0"/>
              <a:t>Better F-2-F Discussion due to forum posts</a:t>
            </a:r>
          </a:p>
          <a:p>
            <a:r>
              <a:rPr lang="en-US" dirty="0" smtClean="0"/>
              <a:t>Greater </a:t>
            </a:r>
            <a:r>
              <a:rPr lang="en-US" dirty="0"/>
              <a:t>quality and quantity of </a:t>
            </a:r>
            <a:r>
              <a:rPr lang="en-US" dirty="0" smtClean="0"/>
              <a:t>interaction</a:t>
            </a:r>
          </a:p>
          <a:p>
            <a:pPr lvl="1"/>
            <a:r>
              <a:rPr lang="en-US" dirty="0" smtClean="0"/>
              <a:t>Hear from every student</a:t>
            </a:r>
          </a:p>
          <a:p>
            <a:pPr lvl="1"/>
            <a:r>
              <a:rPr lang="en-US" dirty="0" smtClean="0"/>
              <a:t>Frame F-2-F discussion prompts</a:t>
            </a:r>
          </a:p>
          <a:p>
            <a:pPr lvl="1"/>
            <a:r>
              <a:rPr lang="en-US" dirty="0" smtClean="0"/>
              <a:t>Draw in quiet </a:t>
            </a:r>
            <a:r>
              <a:rPr lang="en-US" dirty="0" smtClean="0"/>
              <a:t>students</a:t>
            </a:r>
          </a:p>
          <a:p>
            <a:r>
              <a:rPr lang="en-US" dirty="0" smtClean="0"/>
              <a:t>First question: Wanted to know if Ellie was real</a:t>
            </a:r>
          </a:p>
          <a:p>
            <a:pPr lvl="1"/>
            <a:r>
              <a:rPr lang="en-US" dirty="0" smtClean="0"/>
              <a:t>A way to get rationale to students in an engaging way</a:t>
            </a:r>
            <a:endParaRPr lang="en-US" dirty="0" smtClean="0"/>
          </a:p>
          <a:p>
            <a:endParaRPr lang="en-US" dirty="0" smtClean="0"/>
          </a:p>
          <a:p>
            <a:pPr lvl="1"/>
            <a:endParaRPr lang="en-US" baseline="30000" dirty="0"/>
          </a:p>
        </p:txBody>
      </p:sp>
    </p:spTree>
    <p:extLst>
      <p:ext uri="{BB962C8B-B14F-4D97-AF65-F5344CB8AC3E}">
        <p14:creationId xmlns:p14="http://schemas.microsoft.com/office/powerpoint/2010/main" val="1874806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Instructor: Learning Facilitator</a:t>
            </a:r>
            <a:endParaRPr lang="en-US" dirty="0"/>
          </a:p>
        </p:txBody>
      </p:sp>
      <p:sp>
        <p:nvSpPr>
          <p:cNvPr id="3" name="Content Placeholder 2"/>
          <p:cNvSpPr>
            <a:spLocks noGrp="1"/>
          </p:cNvSpPr>
          <p:nvPr>
            <p:ph idx="1"/>
          </p:nvPr>
        </p:nvSpPr>
        <p:spPr/>
        <p:txBody>
          <a:bodyPr>
            <a:normAutofit/>
          </a:bodyPr>
          <a:lstStyle/>
          <a:p>
            <a:r>
              <a:rPr lang="en-US" dirty="0" smtClean="0"/>
              <a:t>Assist students</a:t>
            </a:r>
          </a:p>
          <a:p>
            <a:pPr lvl="1"/>
            <a:r>
              <a:rPr lang="en-US" dirty="0" smtClean="0"/>
              <a:t>Remove barriers (infrastructure liaison)</a:t>
            </a:r>
          </a:p>
          <a:p>
            <a:pPr lvl="1"/>
            <a:r>
              <a:rPr lang="en-US" dirty="0" smtClean="0"/>
              <a:t>Computer </a:t>
            </a:r>
            <a:r>
              <a:rPr lang="en-US" dirty="0"/>
              <a:t>skills and </a:t>
            </a:r>
            <a:r>
              <a:rPr lang="en-US" dirty="0" smtClean="0"/>
              <a:t>applications</a:t>
            </a:r>
          </a:p>
          <a:p>
            <a:pPr lvl="1"/>
            <a:r>
              <a:rPr lang="en-US" dirty="0" smtClean="0"/>
              <a:t>Access </a:t>
            </a:r>
            <a:r>
              <a:rPr lang="en-US" dirty="0"/>
              <a:t>the </a:t>
            </a:r>
            <a:r>
              <a:rPr lang="en-US" dirty="0" smtClean="0"/>
              <a:t>internet</a:t>
            </a:r>
          </a:p>
          <a:p>
            <a:pPr lvl="1"/>
            <a:r>
              <a:rPr lang="en-US" dirty="0" smtClean="0"/>
              <a:t>Gather F-2-F materials</a:t>
            </a:r>
          </a:p>
          <a:p>
            <a:r>
              <a:rPr lang="en-US" dirty="0" smtClean="0"/>
              <a:t>Encourage students </a:t>
            </a:r>
            <a:r>
              <a:rPr lang="en-US" dirty="0"/>
              <a:t>to be </a:t>
            </a:r>
            <a:r>
              <a:rPr lang="en-US" dirty="0" smtClean="0"/>
              <a:t>self-directed</a:t>
            </a:r>
          </a:p>
          <a:p>
            <a:pPr lvl="1"/>
            <a:r>
              <a:rPr lang="en-US" dirty="0" smtClean="0"/>
              <a:t>Post to forums; communicate with distance teams</a:t>
            </a:r>
          </a:p>
          <a:p>
            <a:pPr lvl="1"/>
            <a:r>
              <a:rPr lang="en-US" dirty="0" smtClean="0"/>
              <a:t>Do required work</a:t>
            </a:r>
          </a:p>
          <a:p>
            <a:r>
              <a:rPr lang="en-US" dirty="0" smtClean="0"/>
              <a:t>Assess and grade work</a:t>
            </a:r>
          </a:p>
        </p:txBody>
      </p:sp>
    </p:spTree>
    <p:extLst>
      <p:ext uri="{BB962C8B-B14F-4D97-AF65-F5344CB8AC3E}">
        <p14:creationId xmlns:p14="http://schemas.microsoft.com/office/powerpoint/2010/main" val="463506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Developer’s Role</a:t>
            </a:r>
            <a:endParaRPr lang="en-US" dirty="0"/>
          </a:p>
        </p:txBody>
      </p:sp>
      <p:sp>
        <p:nvSpPr>
          <p:cNvPr id="3" name="Content Placeholder 2"/>
          <p:cNvSpPr>
            <a:spLocks noGrp="1"/>
          </p:cNvSpPr>
          <p:nvPr>
            <p:ph idx="1"/>
          </p:nvPr>
        </p:nvSpPr>
        <p:spPr/>
        <p:txBody>
          <a:bodyPr/>
          <a:lstStyle/>
          <a:p>
            <a:r>
              <a:rPr lang="en-US" dirty="0" smtClean="0"/>
              <a:t>Develop </a:t>
            </a:r>
            <a:r>
              <a:rPr lang="en-US" dirty="0"/>
              <a:t>online course content and </a:t>
            </a:r>
            <a:r>
              <a:rPr lang="en-US" dirty="0" smtClean="0"/>
              <a:t>structure</a:t>
            </a:r>
          </a:p>
        </p:txBody>
      </p:sp>
    </p:spTree>
    <p:extLst>
      <p:ext uri="{BB962C8B-B14F-4D97-AF65-F5344CB8AC3E}">
        <p14:creationId xmlns:p14="http://schemas.microsoft.com/office/powerpoint/2010/main" val="2405371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dvance21">
      <a:dk1>
        <a:sysClr val="windowText" lastClr="000000"/>
      </a:dk1>
      <a:lt1>
        <a:sysClr val="window" lastClr="FFFFFF"/>
      </a:lt1>
      <a:dk2>
        <a:srgbClr val="000000"/>
      </a:dk2>
      <a:lt2>
        <a:srgbClr val="E9E5DC"/>
      </a:lt2>
      <a:accent1>
        <a:srgbClr val="FF0000"/>
      </a:accent1>
      <a:accent2>
        <a:srgbClr val="9B2D1F"/>
      </a:accent2>
      <a:accent3>
        <a:srgbClr val="918485"/>
      </a:accent3>
      <a:accent4>
        <a:srgbClr val="918485"/>
      </a:accent4>
      <a:accent5>
        <a:srgbClr val="9B2D1F"/>
      </a:accent5>
      <a:accent6>
        <a:srgbClr val="C00000"/>
      </a:accent6>
      <a:hlink>
        <a:srgbClr val="FF0000"/>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42164</TotalTime>
  <Words>1073</Words>
  <Application>Microsoft Office PowerPoint</Application>
  <PresentationFormat>On-screen Show (4:3)</PresentationFormat>
  <Paragraphs>122</Paragraphs>
  <Slides>28</Slides>
  <Notes>2</Notes>
  <HiddenSlides>6</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Metro</vt:lpstr>
      <vt:lpstr>The Power of  blended learning</vt:lpstr>
      <vt:lpstr>Testimonials to Blended Work</vt:lpstr>
      <vt:lpstr>Blended Learning Methodology</vt:lpstr>
      <vt:lpstr>Definition of Blended Learning</vt:lpstr>
      <vt:lpstr>Best of Both Worlds</vt:lpstr>
      <vt:lpstr>Mix it up!</vt:lpstr>
      <vt:lpstr>Our Discoveries</vt:lpstr>
      <vt:lpstr>Role of Instructor: Learning Facilitator</vt:lpstr>
      <vt:lpstr>Developer’s Role</vt:lpstr>
      <vt:lpstr>Teacher Preparation Elements</vt:lpstr>
      <vt:lpstr>PowerPoint Presentation</vt:lpstr>
      <vt:lpstr>My Part  </vt:lpstr>
      <vt:lpstr>Kate:  Paleobiology Pilot</vt:lpstr>
      <vt:lpstr>Chelsey: Paleobiology Pilot</vt:lpstr>
      <vt:lpstr>Calvin:  Paleobiology Pilot</vt:lpstr>
      <vt:lpstr>Sam:  Paleobiology Pilot</vt:lpstr>
      <vt:lpstr>Adam:  Paleobiology Pilot</vt:lpstr>
      <vt:lpstr>Tyler:  Paleobiology Pilot</vt:lpstr>
      <vt:lpstr>Colton:  Paleobiology Pilot</vt:lpstr>
      <vt:lpstr>Brooke:  Paleobiology Pilot</vt:lpstr>
      <vt:lpstr>Jamaica Reed, Science, Audubon</vt:lpstr>
      <vt:lpstr>Marcia Powell, Science, W. Delaware</vt:lpstr>
      <vt:lpstr>Marcia Powell, Science, W. Delaware</vt:lpstr>
      <vt:lpstr>It’s About Learning, not just getting it done…</vt:lpstr>
      <vt:lpstr>Quit giving dictionaries as grad gifts…</vt:lpstr>
      <vt:lpstr>Tanner Kelly, College Freshman, Wayne</vt:lpstr>
      <vt:lpstr>Thanks for your kind attention!</vt:lpstr>
      <vt:lpstr>Contacts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Gail</dc:creator>
  <cp:lastModifiedBy>Gail</cp:lastModifiedBy>
  <cp:revision>388</cp:revision>
  <dcterms:created xsi:type="dcterms:W3CDTF">2010-05-07T14:09:34Z</dcterms:created>
  <dcterms:modified xsi:type="dcterms:W3CDTF">2011-10-10T15:48:46Z</dcterms:modified>
</cp:coreProperties>
</file>