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346" r:id="rId2"/>
    <p:sldId id="407" r:id="rId3"/>
    <p:sldId id="434" r:id="rId4"/>
    <p:sldId id="398" r:id="rId5"/>
    <p:sldId id="441" r:id="rId6"/>
    <p:sldId id="404" r:id="rId7"/>
    <p:sldId id="402" r:id="rId8"/>
    <p:sldId id="436" r:id="rId9"/>
    <p:sldId id="440" r:id="rId10"/>
    <p:sldId id="430" r:id="rId11"/>
    <p:sldId id="431" r:id="rId12"/>
    <p:sldId id="413" r:id="rId13"/>
    <p:sldId id="438" r:id="rId14"/>
    <p:sldId id="408" r:id="rId15"/>
    <p:sldId id="442" r:id="rId16"/>
    <p:sldId id="409" r:id="rId17"/>
    <p:sldId id="437" r:id="rId18"/>
    <p:sldId id="410" r:id="rId19"/>
    <p:sldId id="412" r:id="rId20"/>
    <p:sldId id="416" r:id="rId21"/>
    <p:sldId id="439" r:id="rId22"/>
    <p:sldId id="422" r:id="rId23"/>
    <p:sldId id="414" r:id="rId24"/>
    <p:sldId id="415" r:id="rId25"/>
    <p:sldId id="425" r:id="rId26"/>
    <p:sldId id="429" r:id="rId27"/>
    <p:sldId id="428" r:id="rId28"/>
    <p:sldId id="426" r:id="rId29"/>
    <p:sldId id="427" r:id="rId30"/>
    <p:sldId id="406" r:id="rId31"/>
    <p:sldId id="423" r:id="rId32"/>
    <p:sldId id="418" r:id="rId33"/>
    <p:sldId id="420" r:id="rId34"/>
    <p:sldId id="411" r:id="rId35"/>
    <p:sldId id="362" r:id="rId36"/>
    <p:sldId id="392"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50" autoAdjust="0"/>
  </p:normalViewPr>
  <p:slideViewPr>
    <p:cSldViewPr>
      <p:cViewPr>
        <p:scale>
          <a:sx n="60" d="100"/>
          <a:sy n="60" d="100"/>
        </p:scale>
        <p:origin x="-1444" y="-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EE9224-ADCB-4C2F-8214-D1454B4800DC}" type="datetimeFigureOut">
              <a:rPr lang="en-US" smtClean="0"/>
              <a:pPr/>
              <a:t>10/12/2011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0EB1AC-43EA-407B-B603-B95E254C20F2}" type="slidenum">
              <a:rPr lang="en-US" smtClean="0"/>
              <a:pPr/>
              <a:t>‹#›</a:t>
            </a:fld>
            <a:endParaRPr lang="en-US"/>
          </a:p>
        </p:txBody>
      </p:sp>
    </p:spTree>
    <p:extLst>
      <p:ext uri="{BB962C8B-B14F-4D97-AF65-F5344CB8AC3E}">
        <p14:creationId xmlns:p14="http://schemas.microsoft.com/office/powerpoint/2010/main" val="658660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Research_institute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 teachers did videos at end of their school day.  2 1:1s, 1 not.  Spoke</a:t>
            </a:r>
            <a:r>
              <a:rPr lang="en-US" baseline="0" dirty="0" smtClean="0"/>
              <a:t> without prompting.  Repetition supports evidence.</a:t>
            </a:r>
            <a:endParaRPr lang="en-US" dirty="0" smtClean="0"/>
          </a:p>
          <a:p>
            <a:r>
              <a:rPr lang="en-US" dirty="0" smtClean="0"/>
              <a:t>Rigor and relevance speaker for the United States Department of Education</a:t>
            </a:r>
          </a:p>
          <a:p>
            <a:r>
              <a:rPr lang="en-US" dirty="0" smtClean="0"/>
              <a:t>Teaching classes with students from different schools for 6 years.  </a:t>
            </a:r>
          </a:p>
          <a:p>
            <a:r>
              <a:rPr lang="en-US" dirty="0" smtClean="0"/>
              <a:t>I will not</a:t>
            </a:r>
            <a:r>
              <a:rPr lang="en-US" baseline="0" dirty="0" smtClean="0"/>
              <a:t> waste your time</a:t>
            </a:r>
          </a:p>
          <a:p>
            <a:r>
              <a:rPr lang="en-US" baseline="0" dirty="0" smtClean="0"/>
              <a:t>I know and value who you are</a:t>
            </a:r>
          </a:p>
          <a:p>
            <a:r>
              <a:rPr lang="en-US" baseline="0" dirty="0" smtClean="0"/>
              <a:t>I am well-organized</a:t>
            </a:r>
          </a:p>
          <a:p>
            <a:r>
              <a:rPr lang="en-US" baseline="0" dirty="0" smtClean="0"/>
              <a:t>I know my content</a:t>
            </a:r>
          </a:p>
          <a:p>
            <a:r>
              <a:rPr lang="en-US" baseline="0" dirty="0" smtClean="0"/>
              <a:t>Here is my most important point</a:t>
            </a:r>
          </a:p>
          <a:p>
            <a:r>
              <a:rPr lang="en-US" baseline="0" dirty="0" smtClean="0"/>
              <a:t>We are just about finished.</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4</a:t>
            </a:fld>
            <a:endParaRPr lang="en-US"/>
          </a:p>
        </p:txBody>
      </p:sp>
    </p:spTree>
    <p:extLst>
      <p:ext uri="{BB962C8B-B14F-4D97-AF65-F5344CB8AC3E}">
        <p14:creationId xmlns:p14="http://schemas.microsoft.com/office/powerpoint/2010/main" val="2833527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 you do when you’ve finally got the technology, but are lacking in good curriculum</a:t>
            </a:r>
            <a:r>
              <a:rPr lang="en-US" baseline="0" dirty="0" smtClean="0"/>
              <a:t> to employ the technology to its highest degree?</a:t>
            </a:r>
          </a:p>
          <a:p>
            <a:r>
              <a:rPr lang="en-US" baseline="0" dirty="0" smtClean="0"/>
              <a:t>Love is Blue by Vicky, 1967…</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7</a:t>
            </a:fld>
            <a:endParaRPr lang="en-US"/>
          </a:p>
        </p:txBody>
      </p:sp>
    </p:spTree>
    <p:extLst>
      <p:ext uri="{BB962C8B-B14F-4D97-AF65-F5344CB8AC3E}">
        <p14:creationId xmlns:p14="http://schemas.microsoft.com/office/powerpoint/2010/main" val="1277852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 literacy (how to find, evaluate, and use information), and digital proficiency (how to use various software applications, how to problem solve, how to adapt to unfamiliar environments).</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8</a:t>
            </a:fld>
            <a:endParaRPr lang="en-US"/>
          </a:p>
        </p:txBody>
      </p:sp>
    </p:spTree>
    <p:extLst>
      <p:ext uri="{BB962C8B-B14F-4D97-AF65-F5344CB8AC3E}">
        <p14:creationId xmlns:p14="http://schemas.microsoft.com/office/powerpoint/2010/main" val="595666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Stanford Research Institute</a:t>
            </a:r>
            <a:r>
              <a:rPr lang="en-US" dirty="0" smtClean="0"/>
              <a:t>, is one of the world's largest contract </a:t>
            </a:r>
            <a:r>
              <a:rPr lang="en-US" dirty="0" smtClean="0">
                <a:hlinkClick r:id="rId3" tooltip="Research institutes"/>
              </a:rPr>
              <a:t>research institutes</a:t>
            </a:r>
            <a:r>
              <a:rPr lang="en-US" dirty="0" smtClean="0"/>
              <a:t>.</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16</a:t>
            </a:fld>
            <a:endParaRPr lang="en-US"/>
          </a:p>
        </p:txBody>
      </p:sp>
    </p:spTree>
    <p:extLst>
      <p:ext uri="{BB962C8B-B14F-4D97-AF65-F5344CB8AC3E}">
        <p14:creationId xmlns:p14="http://schemas.microsoft.com/office/powerpoint/2010/main" val="158647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29</a:t>
            </a:fld>
            <a:endParaRPr lang="en-US"/>
          </a:p>
        </p:txBody>
      </p:sp>
    </p:spTree>
    <p:extLst>
      <p:ext uri="{BB962C8B-B14F-4D97-AF65-F5344CB8AC3E}">
        <p14:creationId xmlns:p14="http://schemas.microsoft.com/office/powerpoint/2010/main" val="2421039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14478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914400" y="502920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6" name="Rectangle 15"/>
          <p:cNvSpPr/>
          <p:nvPr userDrawn="1"/>
        </p:nvSpPr>
        <p:spPr>
          <a:xfrm>
            <a:off x="0" y="5029200"/>
            <a:ext cx="9144000" cy="18288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Evidence Tape Blank copy.gif"/>
          <p:cNvPicPr>
            <a:picLocks noChangeAspect="1"/>
          </p:cNvPicPr>
          <p:nvPr userDrawn="1"/>
        </p:nvPicPr>
        <p:blipFill>
          <a:blip r:embed="rId2" cstate="print"/>
          <a:stretch>
            <a:fillRect/>
          </a:stretch>
        </p:blipFill>
        <p:spPr>
          <a:xfrm>
            <a:off x="0" y="4876800"/>
            <a:ext cx="9144000" cy="797828"/>
          </a:xfrm>
          <a:prstGeom prst="rect">
            <a:avLst/>
          </a:prstGeom>
          <a:effectLst>
            <a:outerShdw blurRad="50800" dist="88900" dir="8100000" algn="tr" rotWithShape="0">
              <a:prstClr val="black">
                <a:alpha val="40000"/>
              </a:prstClr>
            </a:outerShdw>
          </a:effectLst>
        </p:spPr>
      </p:pic>
      <p:pic>
        <p:nvPicPr>
          <p:cNvPr id="18" name="Picture 17" descr="Edvance21.quarter.trans.png"/>
          <p:cNvPicPr>
            <a:picLocks noChangeAspect="1"/>
          </p:cNvPicPr>
          <p:nvPr userDrawn="1"/>
        </p:nvPicPr>
        <p:blipFill>
          <a:blip r:embed="rId3" cstate="print"/>
          <a:stretch>
            <a:fillRect/>
          </a:stretch>
        </p:blipFill>
        <p:spPr>
          <a:xfrm>
            <a:off x="0" y="3784318"/>
            <a:ext cx="2097504" cy="13210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9" name="Rectangle 8"/>
          <p:cNvSpPr/>
          <p:nvPr userDrawn="1"/>
        </p:nvSpPr>
        <p:spPr>
          <a:xfrm>
            <a:off x="0" y="0"/>
            <a:ext cx="9144000" cy="12954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221768" y="457200"/>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userDrawn="1"/>
        </p:nvSpPr>
        <p:spPr>
          <a:xfrm>
            <a:off x="309558" y="457200"/>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Rectangle 12"/>
          <p:cNvSpPr/>
          <p:nvPr userDrawn="1"/>
        </p:nvSpPr>
        <p:spPr>
          <a:xfrm>
            <a:off x="269073" y="457200"/>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283464"/>
            <a:ext cx="8229600" cy="859536"/>
          </a:xfrm>
        </p:spPr>
        <p:txBody>
          <a:bodyPr/>
          <a:lstStyle>
            <a:extLst/>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457200" y="1600200"/>
            <a:ext cx="8229600" cy="4755360"/>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pic>
        <p:nvPicPr>
          <p:cNvPr id="14" name="Picture 13" descr="Evidence Tape Blank copy.gif"/>
          <p:cNvPicPr>
            <a:picLocks noChangeAspect="1"/>
          </p:cNvPicPr>
          <p:nvPr userDrawn="1"/>
        </p:nvPicPr>
        <p:blipFill>
          <a:blip r:embed="rId2" cstate="print"/>
          <a:stretch>
            <a:fillRect/>
          </a:stretch>
        </p:blipFill>
        <p:spPr>
          <a:xfrm>
            <a:off x="0" y="1219200"/>
            <a:ext cx="9144000" cy="152400"/>
          </a:xfrm>
          <a:prstGeom prst="rect">
            <a:avLst/>
          </a:prstGeom>
          <a:effectLst>
            <a:outerShdw blurRad="50800" dist="88900" dir="8100000" algn="tr" rotWithShape="0">
              <a:schemeClr val="tx1">
                <a:lumMod val="85000"/>
                <a:alpha val="40000"/>
              </a:schemeClr>
            </a:outerShdw>
          </a:effectLst>
        </p:spPr>
      </p:pic>
      <p:pic>
        <p:nvPicPr>
          <p:cNvPr id="15" name="Picture 14" descr="Edvance21.quarter.trans.png"/>
          <p:cNvPicPr>
            <a:picLocks noChangeAspect="1"/>
          </p:cNvPicPr>
          <p:nvPr userDrawn="1"/>
        </p:nvPicPr>
        <p:blipFill>
          <a:blip r:embed="rId3" cstate="print"/>
          <a:stretch>
            <a:fillRect/>
          </a:stretch>
        </p:blipFill>
        <p:spPr>
          <a:xfrm>
            <a:off x="1" y="5994118"/>
            <a:ext cx="1371600" cy="863882"/>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344" y="1600201"/>
            <a:ext cx="4038600" cy="4696264"/>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4655344" y="1600201"/>
            <a:ext cx="4038600" cy="4696264"/>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Date Placeholder 4"/>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8" name="Rectangle 7"/>
          <p:cNvSpPr/>
          <p:nvPr userDrawn="1"/>
        </p:nvSpPr>
        <p:spPr>
          <a:xfrm>
            <a:off x="0" y="0"/>
            <a:ext cx="9144000" cy="12954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304800"/>
            <a:ext cx="8229600" cy="838200"/>
          </a:xfrm>
        </p:spPr>
        <p:txBody>
          <a:bodyPr/>
          <a:lstStyle>
            <a:extLst/>
          </a:lstStyle>
          <a:p>
            <a:r>
              <a:rPr kumimoji="0" lang="en-US" dirty="0" smtClean="0"/>
              <a:t>Click to edit Master title style</a:t>
            </a:r>
            <a:endParaRPr kumimoji="0" lang="en-US" dirty="0"/>
          </a:p>
        </p:txBody>
      </p:sp>
      <p:sp>
        <p:nvSpPr>
          <p:cNvPr id="9" name="Rectangle 8"/>
          <p:cNvSpPr/>
          <p:nvPr userDrawn="1"/>
        </p:nvSpPr>
        <p:spPr>
          <a:xfrm>
            <a:off x="269073" y="457200"/>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userDrawn="1"/>
        </p:nvSpPr>
        <p:spPr>
          <a:xfrm>
            <a:off x="221768" y="457200"/>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userDrawn="1"/>
        </p:nvSpPr>
        <p:spPr>
          <a:xfrm>
            <a:off x="309558" y="457200"/>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pic>
        <p:nvPicPr>
          <p:cNvPr id="12" name="Picture 11" descr="Evidence Tape Blank copy.gif"/>
          <p:cNvPicPr>
            <a:picLocks noChangeAspect="1"/>
          </p:cNvPicPr>
          <p:nvPr userDrawn="1"/>
        </p:nvPicPr>
        <p:blipFill>
          <a:blip r:embed="rId2" cstate="print"/>
          <a:stretch>
            <a:fillRect/>
          </a:stretch>
        </p:blipFill>
        <p:spPr>
          <a:xfrm>
            <a:off x="0" y="1219200"/>
            <a:ext cx="9144000" cy="152400"/>
          </a:xfrm>
          <a:prstGeom prst="rect">
            <a:avLst/>
          </a:prstGeom>
          <a:effectLst>
            <a:outerShdw blurRad="50800" dist="88900" dir="8100000" algn="tr" rotWithShape="0">
              <a:schemeClr val="tx1">
                <a:lumMod val="85000"/>
                <a:alpha val="40000"/>
              </a:schemeClr>
            </a:outerShdw>
          </a:effectLst>
        </p:spPr>
      </p:pic>
      <p:pic>
        <p:nvPicPr>
          <p:cNvPr id="13" name="Picture 12" descr="Edvance21.quarter.trans.png"/>
          <p:cNvPicPr>
            <a:picLocks noChangeAspect="1"/>
          </p:cNvPicPr>
          <p:nvPr userDrawn="1"/>
        </p:nvPicPr>
        <p:blipFill>
          <a:blip r:embed="rId3" cstate="print"/>
          <a:stretch>
            <a:fillRect/>
          </a:stretch>
        </p:blipFill>
        <p:spPr>
          <a:xfrm>
            <a:off x="1" y="5994118"/>
            <a:ext cx="1371600" cy="86388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B519648-1321-4344-AEEC-89378615C19E}" type="datetimeFigureOut">
              <a:rPr lang="en-US" smtClean="0"/>
              <a:pPr/>
              <a:t>10/12/2011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7FCBC392-9BAF-4C22-B67E-7FBA41FFBB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 name="Rectangle 18"/>
          <p:cNvSpPr/>
          <p:nvPr/>
        </p:nvSpPr>
        <p:spPr>
          <a:xfrm>
            <a:off x="0" y="0"/>
            <a:ext cx="9144000" cy="15240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95656"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457200" y="512064"/>
            <a:ext cx="8229600" cy="859536"/>
          </a:xfrm>
          <a:prstGeom prst="rect">
            <a:avLst/>
          </a:prstGeom>
        </p:spPr>
        <p:txBody>
          <a:bodyPr vert="horz" anchor="t">
            <a:noAutofit/>
          </a:bodyPr>
          <a:lstStyle>
            <a:extLst/>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1783560"/>
            <a:ext cx="8229600" cy="4572000"/>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B519648-1321-4344-AEEC-89378615C19E}" type="datetimeFigureOut">
              <a:rPr lang="en-US" smtClean="0"/>
              <a:pPr/>
              <a:t>10/12/2011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FCBC392-9BAF-4C22-B67E-7FBA41FFBBD0}" type="slidenum">
              <a:rPr lang="en-US" smtClean="0"/>
              <a:pPr/>
              <a:t>‹#›</a:t>
            </a:fld>
            <a:endParaRPr lang="en-US"/>
          </a:p>
        </p:txBody>
      </p:sp>
      <p:pic>
        <p:nvPicPr>
          <p:cNvPr id="18" name="Picture 17" descr="Edvance21.quarter.trans.png"/>
          <p:cNvPicPr>
            <a:picLocks noChangeAspect="1"/>
          </p:cNvPicPr>
          <p:nvPr/>
        </p:nvPicPr>
        <p:blipFill>
          <a:blip r:embed="rId13" cstate="print"/>
          <a:stretch>
            <a:fillRect/>
          </a:stretch>
        </p:blipFill>
        <p:spPr>
          <a:xfrm>
            <a:off x="1" y="5994118"/>
            <a:ext cx="1371600" cy="863882"/>
          </a:xfrm>
          <a:prstGeom prst="rect">
            <a:avLst/>
          </a:prstGeom>
        </p:spPr>
      </p:pic>
      <p:pic>
        <p:nvPicPr>
          <p:cNvPr id="20" name="Picture 19" descr="Evidence Tape Blank copy.gif"/>
          <p:cNvPicPr>
            <a:picLocks noChangeAspect="1"/>
          </p:cNvPicPr>
          <p:nvPr/>
        </p:nvPicPr>
        <p:blipFill>
          <a:blip r:embed="rId14" cstate="print"/>
          <a:stretch>
            <a:fillRect/>
          </a:stretch>
        </p:blipFill>
        <p:spPr>
          <a:xfrm>
            <a:off x="0" y="1447800"/>
            <a:ext cx="9144000" cy="152400"/>
          </a:xfrm>
          <a:prstGeom prst="rect">
            <a:avLst/>
          </a:prstGeom>
          <a:effectLst>
            <a:outerShdw blurRad="50800" dist="88900" dir="8100000" algn="tr" rotWithShape="0">
              <a:schemeClr val="tx1">
                <a:lumMod val="85000"/>
                <a:alpha val="40000"/>
              </a:schemeClr>
            </a:outerShdw>
          </a:effectLst>
        </p:spPr>
      </p:pic>
      <p:sp>
        <p:nvSpPr>
          <p:cNvPr id="21" name="Rectangle 20"/>
          <p:cNvSpPr/>
          <p:nvPr/>
        </p:nvSpPr>
        <p:spPr>
          <a:xfrm>
            <a:off x="228600" y="685274"/>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1"/>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 Id="rId9"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tinyurl.com/3zbe2sf" TargetMode="External"/><Relationship Id="rId2" Type="http://schemas.openxmlformats.org/officeDocument/2006/relationships/hyperlink" Target="https://docs.google.com/spreadsheet/viewform?formkey=dG5QZ2R6eEd2Wko3YnlzTmNiQ2JiRHc6MQ"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mailto:gwortmann@iowalearningonline.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mailto:gail.wortmann@gpaea.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447800"/>
            <a:ext cx="8763000" cy="1975104"/>
          </a:xfrm>
        </p:spPr>
        <p:txBody>
          <a:bodyPr/>
          <a:lstStyle/>
          <a:p>
            <a:pPr algn="ctr"/>
            <a:r>
              <a:rPr lang="en-US" sz="6000" dirty="0" err="1">
                <a:effectLst/>
              </a:rPr>
              <a:t>Paleobiology</a:t>
            </a:r>
            <a:r>
              <a:rPr lang="en-US" sz="6000" dirty="0" smtClean="0">
                <a:effectLst/>
              </a:rPr>
              <a:t>:</a:t>
            </a:r>
            <a:br>
              <a:rPr lang="en-US" sz="6000" dirty="0" smtClean="0">
                <a:effectLst/>
              </a:rPr>
            </a:br>
            <a:r>
              <a:rPr lang="en-US" sz="6000" dirty="0" smtClean="0">
                <a:effectLst/>
              </a:rPr>
              <a:t> </a:t>
            </a:r>
            <a:r>
              <a:rPr lang="en-US" dirty="0">
                <a:effectLst/>
              </a:rPr>
              <a:t>Where An Online Module </a:t>
            </a:r>
            <a:r>
              <a:rPr lang="en-US" dirty="0" smtClean="0">
                <a:effectLst/>
              </a:rPr>
              <a:t>        Meets </a:t>
            </a:r>
            <a:r>
              <a:rPr lang="en-US" dirty="0">
                <a:effectLst/>
              </a:rPr>
              <a:t>Best Practice</a:t>
            </a:r>
            <a:endParaRPr lang="en-US" dirty="0"/>
          </a:p>
        </p:txBody>
      </p:sp>
      <p:sp>
        <p:nvSpPr>
          <p:cNvPr id="3" name="Subtitle 2"/>
          <p:cNvSpPr>
            <a:spLocks noGrp="1"/>
          </p:cNvSpPr>
          <p:nvPr>
            <p:ph type="subTitle" idx="1"/>
          </p:nvPr>
        </p:nvSpPr>
        <p:spPr>
          <a:xfrm>
            <a:off x="1828800" y="5029200"/>
            <a:ext cx="6553200" cy="1447800"/>
          </a:xfrm>
        </p:spPr>
        <p:txBody>
          <a:bodyPr>
            <a:normAutofit fontScale="47500" lnSpcReduction="20000"/>
          </a:bodyPr>
          <a:lstStyle/>
          <a:p>
            <a:pPr algn="ctr"/>
            <a:r>
              <a:rPr lang="en-US" sz="5800" b="1" dirty="0" smtClean="0">
                <a:solidFill>
                  <a:schemeClr val="bg1"/>
                </a:solidFill>
              </a:rPr>
              <a:t>Iowa Science Teachers Fall Conference</a:t>
            </a:r>
            <a:endParaRPr lang="en-US" sz="5800" b="1" dirty="0" smtClean="0">
              <a:solidFill>
                <a:schemeClr val="bg1"/>
              </a:solidFill>
            </a:endParaRPr>
          </a:p>
          <a:p>
            <a:pPr algn="ctr"/>
            <a:endParaRPr lang="en-US" sz="3000" b="1" dirty="0">
              <a:solidFill>
                <a:schemeClr val="bg1"/>
              </a:solidFill>
            </a:endParaRPr>
          </a:p>
          <a:p>
            <a:pPr algn="ctr"/>
            <a:endParaRPr lang="en-US" sz="3000" b="1" dirty="0">
              <a:solidFill>
                <a:schemeClr val="bg1"/>
              </a:solidFill>
            </a:endParaRPr>
          </a:p>
          <a:p>
            <a:pPr algn="ctr"/>
            <a:r>
              <a:rPr lang="en-US" sz="5100" b="1" dirty="0" smtClean="0">
                <a:solidFill>
                  <a:schemeClr val="bg1"/>
                </a:solidFill>
              </a:rPr>
              <a:t>Gail B. </a:t>
            </a:r>
            <a:r>
              <a:rPr lang="en-US" sz="5100" b="1" dirty="0" err="1" smtClean="0">
                <a:solidFill>
                  <a:schemeClr val="bg1"/>
                </a:solidFill>
              </a:rPr>
              <a:t>Wortmann</a:t>
            </a:r>
            <a:r>
              <a:rPr lang="en-US" sz="5100" b="1" dirty="0" smtClean="0">
                <a:solidFill>
                  <a:schemeClr val="bg1"/>
                </a:solidFill>
              </a:rPr>
              <a:t> and Nancy </a:t>
            </a:r>
            <a:r>
              <a:rPr lang="en-US" sz="5100" b="1" dirty="0" err="1" smtClean="0">
                <a:solidFill>
                  <a:schemeClr val="bg1"/>
                </a:solidFill>
              </a:rPr>
              <a:t>Movall</a:t>
            </a:r>
            <a:endParaRPr lang="en-US" sz="5100" b="1" dirty="0" smtClean="0">
              <a:solidFill>
                <a:schemeClr val="bg1"/>
              </a:solidFill>
            </a:endParaRPr>
          </a:p>
          <a:p>
            <a:pPr algn="ctr"/>
            <a:r>
              <a:rPr lang="en-US" sz="5100" b="1" dirty="0" smtClean="0">
                <a:solidFill>
                  <a:schemeClr val="bg1"/>
                </a:solidFill>
              </a:rPr>
              <a:t>October </a:t>
            </a:r>
            <a:r>
              <a:rPr lang="en-US" sz="5100" b="1" dirty="0" smtClean="0">
                <a:solidFill>
                  <a:schemeClr val="bg1"/>
                </a:solidFill>
              </a:rPr>
              <a:t>18, </a:t>
            </a:r>
            <a:r>
              <a:rPr lang="en-US" sz="5100" b="1" dirty="0" smtClean="0">
                <a:solidFill>
                  <a:schemeClr val="bg1"/>
                </a:solidFill>
              </a:rPr>
              <a:t>2011</a:t>
            </a:r>
            <a:endParaRPr lang="en-US" sz="5100" b="1" dirty="0">
              <a:solidFill>
                <a:schemeClr val="bg1"/>
              </a:solidFill>
            </a:endParaRPr>
          </a:p>
        </p:txBody>
      </p:sp>
    </p:spTree>
    <p:extLst>
      <p:ext uri="{BB962C8B-B14F-4D97-AF65-F5344CB8AC3E}">
        <p14:creationId xmlns:p14="http://schemas.microsoft.com/office/powerpoint/2010/main" val="1028589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307" y="152400"/>
            <a:ext cx="8112623" cy="6553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6821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 y="990600"/>
            <a:ext cx="8782050" cy="534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30823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students to do more than sit…</a:t>
            </a:r>
            <a:endParaRPr lang="en-US" dirty="0"/>
          </a:p>
        </p:txBody>
      </p:sp>
      <p:sp>
        <p:nvSpPr>
          <p:cNvPr id="3" name="Content Placeholder 2"/>
          <p:cNvSpPr>
            <a:spLocks noGrp="1"/>
          </p:cNvSpPr>
          <p:nvPr>
            <p:ph idx="1"/>
          </p:nvPr>
        </p:nvSpPr>
        <p:spPr/>
        <p:txBody>
          <a:bodyPr>
            <a:normAutofit/>
          </a:bodyPr>
          <a:lstStyle/>
          <a:p>
            <a:r>
              <a:rPr lang="en-US" dirty="0" smtClean="0"/>
              <a:t>Inquiry-based</a:t>
            </a:r>
          </a:p>
          <a:p>
            <a:pPr lvl="1"/>
            <a:r>
              <a:rPr lang="en-US" dirty="0" smtClean="0"/>
              <a:t>Students are </a:t>
            </a:r>
            <a:r>
              <a:rPr lang="en-US" dirty="0"/>
              <a:t>expected to gather data </a:t>
            </a:r>
            <a:r>
              <a:rPr lang="en-US" dirty="0" smtClean="0"/>
              <a:t>that </a:t>
            </a:r>
            <a:r>
              <a:rPr lang="en-US" dirty="0"/>
              <a:t>will be shared with and analyzed by the class.  </a:t>
            </a:r>
            <a:endParaRPr lang="en-US" dirty="0" smtClean="0"/>
          </a:p>
          <a:p>
            <a:pPr lvl="1"/>
            <a:r>
              <a:rPr lang="en-US" dirty="0" smtClean="0"/>
              <a:t>Students participate in hands-on labs or                                                     activities</a:t>
            </a:r>
          </a:p>
          <a:p>
            <a:pPr lvl="1"/>
            <a:r>
              <a:rPr lang="en-US" dirty="0" smtClean="0"/>
              <a:t>Students involve                                                            non-classmates in order to gathering data (family,                                                        friends, etc.)</a:t>
            </a:r>
            <a:endParaRPr lang="en-US" dirty="0"/>
          </a:p>
          <a:p>
            <a:endParaRPr lang="en-US" dirty="0"/>
          </a:p>
        </p:txBody>
      </p:sp>
    </p:spTree>
    <p:extLst>
      <p:ext uri="{BB962C8B-B14F-4D97-AF65-F5344CB8AC3E}">
        <p14:creationId xmlns:p14="http://schemas.microsoft.com/office/powerpoint/2010/main" val="3510181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SC01123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9640" y="37213"/>
            <a:ext cx="2606087" cy="260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
            <a:ext cx="5261787" cy="3215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37" y="3231063"/>
            <a:ext cx="5238750" cy="149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Antoomy  Sept 11 20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8246" y="4706782"/>
            <a:ext cx="2837754" cy="212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001" y="2643301"/>
            <a:ext cx="2667000" cy="1850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36" y="4724400"/>
            <a:ext cx="333636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descr="Shelby tendo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68222" y="4511933"/>
            <a:ext cx="3147203" cy="2360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55616" y="1"/>
            <a:ext cx="1387189" cy="4706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71912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464"/>
            <a:ext cx="8534400" cy="859536"/>
          </a:xfrm>
        </p:spPr>
        <p:txBody>
          <a:bodyPr/>
          <a:lstStyle/>
          <a:p>
            <a:r>
              <a:rPr lang="en-US" dirty="0"/>
              <a:t>Advantage of Online Learning for </a:t>
            </a:r>
            <a:r>
              <a:rPr lang="en-US" dirty="0" smtClean="0"/>
              <a:t>Students</a:t>
            </a:r>
            <a:endParaRPr lang="en-US" dirty="0"/>
          </a:p>
        </p:txBody>
      </p:sp>
      <p:sp>
        <p:nvSpPr>
          <p:cNvPr id="3" name="Content Placeholder 2"/>
          <p:cNvSpPr>
            <a:spLocks noGrp="1"/>
          </p:cNvSpPr>
          <p:nvPr>
            <p:ph idx="1"/>
          </p:nvPr>
        </p:nvSpPr>
        <p:spPr/>
        <p:txBody>
          <a:bodyPr>
            <a:normAutofit lnSpcReduction="10000"/>
          </a:bodyPr>
          <a:lstStyle/>
          <a:p>
            <a:r>
              <a:rPr lang="en-US" sz="3200" dirty="0"/>
              <a:t>L</a:t>
            </a:r>
            <a:r>
              <a:rPr lang="en-US" sz="3200" dirty="0" smtClean="0"/>
              <a:t>earning </a:t>
            </a:r>
            <a:r>
              <a:rPr lang="en-US" sz="3200" dirty="0"/>
              <a:t>experience i</a:t>
            </a:r>
            <a:r>
              <a:rPr lang="en-US" sz="3200" dirty="0" smtClean="0"/>
              <a:t>s </a:t>
            </a:r>
            <a:r>
              <a:rPr lang="en-US" sz="3200" dirty="0"/>
              <a:t>well-designed with best practices included</a:t>
            </a:r>
          </a:p>
          <a:p>
            <a:r>
              <a:rPr lang="en-US" sz="3200" dirty="0"/>
              <a:t>Additional resources were available and used by learners</a:t>
            </a:r>
          </a:p>
          <a:p>
            <a:r>
              <a:rPr lang="en-US" sz="3200" dirty="0" smtClean="0"/>
              <a:t>Learners </a:t>
            </a:r>
            <a:r>
              <a:rPr lang="en-US" sz="3200" dirty="0"/>
              <a:t>had more control over choices (access, moving forward, replay, online tools)</a:t>
            </a:r>
          </a:p>
          <a:p>
            <a:r>
              <a:rPr lang="en-US" sz="3200" dirty="0"/>
              <a:t>There was more self-reflection and monitoring of personal </a:t>
            </a:r>
            <a:r>
              <a:rPr lang="en-US" sz="3200" dirty="0" smtClean="0"/>
              <a:t>progress</a:t>
            </a:r>
          </a:p>
          <a:p>
            <a:r>
              <a:rPr lang="en-US" dirty="0"/>
              <a:t>Paperless – </a:t>
            </a:r>
            <a:r>
              <a:rPr lang="en-US" dirty="0" smtClean="0"/>
              <a:t>Environmentally friendly</a:t>
            </a:r>
            <a:endParaRPr lang="en-US" dirty="0"/>
          </a:p>
        </p:txBody>
      </p:sp>
      <p:sp>
        <p:nvSpPr>
          <p:cNvPr id="4" name="TextBox 3"/>
          <p:cNvSpPr txBox="1"/>
          <p:nvPr/>
        </p:nvSpPr>
        <p:spPr>
          <a:xfrm>
            <a:off x="7086600" y="6336268"/>
            <a:ext cx="1740861" cy="369332"/>
          </a:xfrm>
          <a:prstGeom prst="rect">
            <a:avLst/>
          </a:prstGeom>
          <a:noFill/>
        </p:spPr>
        <p:txBody>
          <a:bodyPr wrap="none" rtlCol="0">
            <a:spAutoFit/>
          </a:bodyPr>
          <a:lstStyle/>
          <a:p>
            <a:r>
              <a:rPr lang="en-US" dirty="0"/>
              <a:t>SRI International</a:t>
            </a:r>
          </a:p>
        </p:txBody>
      </p:sp>
    </p:spTree>
    <p:extLst>
      <p:ext uri="{BB962C8B-B14F-4D97-AF65-F5344CB8AC3E}">
        <p14:creationId xmlns:p14="http://schemas.microsoft.com/office/powerpoint/2010/main" val="32381877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Jessica </a:t>
            </a:r>
            <a:r>
              <a:rPr lang="en-US" dirty="0" err="1" smtClean="0"/>
              <a:t>Parkard</a:t>
            </a:r>
            <a:r>
              <a:rPr lang="en-US" dirty="0" smtClean="0"/>
              <a:t>, Audubon, Anatomy </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533447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464"/>
            <a:ext cx="8382000" cy="859536"/>
          </a:xfrm>
        </p:spPr>
        <p:txBody>
          <a:bodyPr/>
          <a:lstStyle/>
          <a:p>
            <a:r>
              <a:rPr lang="en-US" dirty="0" smtClean="0"/>
              <a:t>Advantage of Online Learning for Teachers</a:t>
            </a:r>
            <a:endParaRPr lang="en-US" dirty="0"/>
          </a:p>
        </p:txBody>
      </p:sp>
      <p:sp>
        <p:nvSpPr>
          <p:cNvPr id="3" name="Content Placeholder 2"/>
          <p:cNvSpPr>
            <a:spLocks noGrp="1"/>
          </p:cNvSpPr>
          <p:nvPr>
            <p:ph idx="1"/>
          </p:nvPr>
        </p:nvSpPr>
        <p:spPr/>
        <p:txBody>
          <a:bodyPr>
            <a:normAutofit fontScale="92500" lnSpcReduction="20000"/>
          </a:bodyPr>
          <a:lstStyle/>
          <a:p>
            <a:pPr lvl="1"/>
            <a:r>
              <a:rPr lang="en-US" sz="2800" dirty="0" smtClean="0"/>
              <a:t>Lessons </a:t>
            </a:r>
            <a:r>
              <a:rPr lang="en-US" sz="2800" dirty="0"/>
              <a:t>were prepared based on standards and best practice</a:t>
            </a:r>
          </a:p>
          <a:p>
            <a:pPr lvl="1"/>
            <a:r>
              <a:rPr lang="en-US" sz="2800" dirty="0"/>
              <a:t>Learner materials could be downloaded (rather than created) reducing prep time</a:t>
            </a:r>
          </a:p>
          <a:p>
            <a:pPr lvl="1"/>
            <a:r>
              <a:rPr lang="en-US" sz="2800" dirty="0"/>
              <a:t>Lessons could be more readily paced according to learner need</a:t>
            </a:r>
          </a:p>
          <a:p>
            <a:pPr lvl="1"/>
            <a:r>
              <a:rPr lang="en-US" sz="2800" dirty="0"/>
              <a:t>Lessons were more easily differentiated for learners-in-need</a:t>
            </a:r>
          </a:p>
          <a:p>
            <a:pPr lvl="1"/>
            <a:r>
              <a:rPr lang="en-US" sz="2800" dirty="0"/>
              <a:t>Language support tools were available for ELL learners</a:t>
            </a:r>
          </a:p>
          <a:p>
            <a:pPr lvl="1"/>
            <a:r>
              <a:rPr lang="en-US" sz="2800" dirty="0"/>
              <a:t>Absent-learner issues required less teacher time</a:t>
            </a:r>
          </a:p>
          <a:p>
            <a:pPr lvl="1"/>
            <a:r>
              <a:rPr lang="en-US" sz="2800" dirty="0"/>
              <a:t>More teacher time could be spent with smaller, collaborative groups rather than large-group instruction</a:t>
            </a:r>
          </a:p>
          <a:p>
            <a:endParaRPr lang="en-US" dirty="0"/>
          </a:p>
        </p:txBody>
      </p:sp>
      <p:sp>
        <p:nvSpPr>
          <p:cNvPr id="4" name="TextBox 3"/>
          <p:cNvSpPr txBox="1"/>
          <p:nvPr/>
        </p:nvSpPr>
        <p:spPr>
          <a:xfrm>
            <a:off x="7086600" y="6336268"/>
            <a:ext cx="1740861" cy="369332"/>
          </a:xfrm>
          <a:prstGeom prst="rect">
            <a:avLst/>
          </a:prstGeom>
          <a:noFill/>
        </p:spPr>
        <p:txBody>
          <a:bodyPr wrap="none" rtlCol="0">
            <a:spAutoFit/>
          </a:bodyPr>
          <a:lstStyle/>
          <a:p>
            <a:r>
              <a:rPr lang="en-US" dirty="0"/>
              <a:t>SRI International</a:t>
            </a:r>
          </a:p>
        </p:txBody>
      </p:sp>
    </p:spTree>
    <p:extLst>
      <p:ext uri="{BB962C8B-B14F-4D97-AF65-F5344CB8AC3E}">
        <p14:creationId xmlns:p14="http://schemas.microsoft.com/office/powerpoint/2010/main" val="37558232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Blended Learning Testimonial</a:t>
            </a:r>
            <a:endParaRPr lang="en-US" dirty="0"/>
          </a:p>
        </p:txBody>
      </p:sp>
    </p:spTree>
    <p:extLst>
      <p:ext uri="{BB962C8B-B14F-4D97-AF65-F5344CB8AC3E}">
        <p14:creationId xmlns:p14="http://schemas.microsoft.com/office/powerpoint/2010/main" val="3055992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Online Learning</a:t>
            </a:r>
            <a:endParaRPr lang="en-US" dirty="0"/>
          </a:p>
        </p:txBody>
      </p:sp>
      <p:sp>
        <p:nvSpPr>
          <p:cNvPr id="3" name="Content Placeholder 2"/>
          <p:cNvSpPr>
            <a:spLocks noGrp="1"/>
          </p:cNvSpPr>
          <p:nvPr>
            <p:ph idx="1"/>
          </p:nvPr>
        </p:nvSpPr>
        <p:spPr>
          <a:xfrm>
            <a:off x="457200" y="1600200"/>
            <a:ext cx="5029200" cy="4755360"/>
          </a:xfrm>
        </p:spPr>
        <p:txBody>
          <a:bodyPr/>
          <a:lstStyle/>
          <a:p>
            <a:r>
              <a:rPr lang="en-US" dirty="0"/>
              <a:t>E</a:t>
            </a:r>
            <a:r>
              <a:rPr lang="en-US" dirty="0" smtClean="0"/>
              <a:t>quipment/access issues</a:t>
            </a:r>
          </a:p>
          <a:p>
            <a:pPr lvl="1"/>
            <a:r>
              <a:rPr lang="en-US" dirty="0" smtClean="0"/>
              <a:t> Enough computers </a:t>
            </a:r>
            <a:r>
              <a:rPr lang="en-US" dirty="0"/>
              <a:t>or </a:t>
            </a:r>
            <a:r>
              <a:rPr lang="en-US" dirty="0" smtClean="0"/>
              <a:t>  mobile </a:t>
            </a:r>
            <a:r>
              <a:rPr lang="en-US" dirty="0"/>
              <a:t>devices </a:t>
            </a:r>
            <a:endParaRPr lang="en-US" dirty="0" smtClean="0"/>
          </a:p>
          <a:p>
            <a:pPr lvl="2"/>
            <a:r>
              <a:rPr lang="en-US" dirty="0" smtClean="0"/>
              <a:t>smartphones</a:t>
            </a:r>
            <a:r>
              <a:rPr lang="en-US" dirty="0"/>
              <a:t>, netbooks, </a:t>
            </a:r>
            <a:r>
              <a:rPr lang="en-US" dirty="0" smtClean="0"/>
              <a:t>        or </a:t>
            </a:r>
            <a:r>
              <a:rPr lang="en-US" dirty="0"/>
              <a:t>tablet </a:t>
            </a:r>
            <a:r>
              <a:rPr lang="en-US" dirty="0" smtClean="0"/>
              <a:t>computers  </a:t>
            </a:r>
          </a:p>
          <a:p>
            <a:pPr lvl="1"/>
            <a:r>
              <a:rPr lang="en-US" dirty="0" smtClean="0"/>
              <a:t>Enough bandwidth to       </a:t>
            </a:r>
            <a:r>
              <a:rPr lang="en-US" dirty="0"/>
              <a:t>insure adequate internet </a:t>
            </a:r>
            <a:r>
              <a:rPr lang="en-US" dirty="0" smtClean="0"/>
              <a:t>   feed</a:t>
            </a:r>
          </a:p>
          <a:p>
            <a:r>
              <a:rPr lang="en-US" dirty="0" smtClean="0"/>
              <a:t>Time management</a:t>
            </a:r>
            <a:endParaRPr lang="en-US" dirty="0"/>
          </a:p>
          <a:p>
            <a:endParaRPr lang="en-US" dirty="0"/>
          </a:p>
        </p:txBody>
      </p:sp>
    </p:spTree>
    <p:extLst>
      <p:ext uri="{BB962C8B-B14F-4D97-AF65-F5344CB8AC3E}">
        <p14:creationId xmlns:p14="http://schemas.microsoft.com/office/powerpoint/2010/main" val="33341132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Blended Classroom Teacher</a:t>
            </a:r>
            <a:endParaRPr lang="en-US" dirty="0"/>
          </a:p>
        </p:txBody>
      </p:sp>
      <p:sp>
        <p:nvSpPr>
          <p:cNvPr id="3" name="Content Placeholder 2"/>
          <p:cNvSpPr>
            <a:spLocks noGrp="1"/>
          </p:cNvSpPr>
          <p:nvPr>
            <p:ph idx="1"/>
          </p:nvPr>
        </p:nvSpPr>
        <p:spPr/>
        <p:txBody>
          <a:bodyPr>
            <a:normAutofit/>
          </a:bodyPr>
          <a:lstStyle/>
          <a:p>
            <a:r>
              <a:rPr lang="en-US" dirty="0"/>
              <a:t>A</a:t>
            </a:r>
            <a:r>
              <a:rPr lang="en-US" dirty="0" smtClean="0"/>
              <a:t>vailable </a:t>
            </a:r>
            <a:r>
              <a:rPr lang="en-US" dirty="0"/>
              <a:t>for help with online </a:t>
            </a:r>
            <a:r>
              <a:rPr lang="en-US" dirty="0" smtClean="0"/>
              <a:t>instruction </a:t>
            </a:r>
            <a:endParaRPr lang="en-US" dirty="0"/>
          </a:p>
          <a:p>
            <a:r>
              <a:rPr lang="en-US" dirty="0" smtClean="0"/>
              <a:t>Personalizes learning</a:t>
            </a:r>
            <a:r>
              <a:rPr lang="en-US" dirty="0"/>
              <a:t> </a:t>
            </a:r>
            <a:r>
              <a:rPr lang="en-US" dirty="0" smtClean="0"/>
              <a:t>as much as possible </a:t>
            </a:r>
            <a:endParaRPr lang="en-US" dirty="0"/>
          </a:p>
          <a:p>
            <a:r>
              <a:rPr lang="en-US" dirty="0" smtClean="0"/>
              <a:t>Encourages thoughtful reflection</a:t>
            </a:r>
          </a:p>
          <a:p>
            <a:r>
              <a:rPr lang="en-US" dirty="0" smtClean="0"/>
              <a:t>Differentiates </a:t>
            </a:r>
            <a:r>
              <a:rPr lang="en-US" dirty="0"/>
              <a:t>instruction </a:t>
            </a:r>
            <a:endParaRPr lang="en-US" dirty="0" smtClean="0"/>
          </a:p>
          <a:p>
            <a:r>
              <a:rPr lang="en-US" dirty="0" smtClean="0"/>
              <a:t>Monitors learning:</a:t>
            </a:r>
          </a:p>
          <a:p>
            <a:pPr lvl="1"/>
            <a:r>
              <a:rPr lang="en-US" dirty="0"/>
              <a:t>P</a:t>
            </a:r>
            <a:r>
              <a:rPr lang="en-US" dirty="0" smtClean="0"/>
              <a:t>rovides </a:t>
            </a:r>
            <a:r>
              <a:rPr lang="en-US" dirty="0"/>
              <a:t>guided </a:t>
            </a:r>
            <a:r>
              <a:rPr lang="en-US" dirty="0" smtClean="0"/>
              <a:t>instruction </a:t>
            </a:r>
          </a:p>
          <a:p>
            <a:pPr lvl="1"/>
            <a:r>
              <a:rPr lang="en-US" dirty="0" smtClean="0"/>
              <a:t>Procures materials </a:t>
            </a:r>
            <a:r>
              <a:rPr lang="en-US" dirty="0"/>
              <a:t>for </a:t>
            </a:r>
            <a:r>
              <a:rPr lang="en-US" dirty="0" smtClean="0"/>
              <a:t>activities </a:t>
            </a:r>
          </a:p>
          <a:p>
            <a:pPr lvl="1"/>
            <a:r>
              <a:rPr lang="en-US" dirty="0" smtClean="0"/>
              <a:t>Grades work and gives assessment feedback on standards and benchmarks </a:t>
            </a:r>
          </a:p>
        </p:txBody>
      </p:sp>
    </p:spTree>
    <p:extLst>
      <p:ext uri="{BB962C8B-B14F-4D97-AF65-F5344CB8AC3E}">
        <p14:creationId xmlns:p14="http://schemas.microsoft.com/office/powerpoint/2010/main" val="2437005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940324"/>
            <a:ext cx="7772400" cy="685800"/>
          </a:xfrm>
        </p:spPr>
        <p:txBody>
          <a:bodyPr/>
          <a:lstStyle/>
          <a:p>
            <a:pPr algn="ctr"/>
            <a:r>
              <a:rPr lang="en-US" dirty="0" smtClean="0"/>
              <a:t>Emerging Best Practice</a:t>
            </a:r>
            <a:br>
              <a:rPr lang="en-US" dirty="0" smtClean="0"/>
            </a:br>
            <a:endParaRPr lang="en-US" dirty="0"/>
          </a:p>
        </p:txBody>
      </p:sp>
      <p:sp>
        <p:nvSpPr>
          <p:cNvPr id="3" name="Content Placeholder 2"/>
          <p:cNvSpPr>
            <a:spLocks noGrp="1"/>
          </p:cNvSpPr>
          <p:nvPr>
            <p:ph type="subTitle" idx="1"/>
          </p:nvPr>
        </p:nvSpPr>
        <p:spPr>
          <a:xfrm>
            <a:off x="914400" y="914400"/>
            <a:ext cx="7467600" cy="2590800"/>
          </a:xfrm>
        </p:spPr>
        <p:txBody>
          <a:bodyPr>
            <a:noAutofit/>
          </a:bodyPr>
          <a:lstStyle/>
          <a:p>
            <a:pPr algn="ctr"/>
            <a:r>
              <a:rPr lang="en-US" sz="3200" dirty="0"/>
              <a:t>According to </a:t>
            </a:r>
            <a:r>
              <a:rPr lang="en-US" sz="3200" dirty="0" err="1"/>
              <a:t>iNACOL’s</a:t>
            </a:r>
            <a:r>
              <a:rPr lang="en-US" sz="3200" dirty="0"/>
              <a:t> John Watson in </a:t>
            </a:r>
            <a:r>
              <a:rPr lang="en-US" sz="3200" i="1" dirty="0"/>
              <a:t>Promising Practices in Online Learning</a:t>
            </a:r>
            <a:r>
              <a:rPr lang="en-US" sz="3200" dirty="0"/>
              <a:t>, blended learning, which combines the best elements of online and face-to-face education, is likely to emerge as the predominant teaching model of the future.  </a:t>
            </a:r>
          </a:p>
        </p:txBody>
      </p:sp>
    </p:spTree>
    <p:extLst>
      <p:ext uri="{BB962C8B-B14F-4D97-AF65-F5344CB8AC3E}">
        <p14:creationId xmlns:p14="http://schemas.microsoft.com/office/powerpoint/2010/main" val="32067905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Students and Blended Learning Get Engaged!</a:t>
            </a:r>
            <a:endParaRPr lang="en-US" sz="3600" dirty="0"/>
          </a:p>
        </p:txBody>
      </p:sp>
      <p:sp>
        <p:nvSpPr>
          <p:cNvPr id="3" name="Content Placeholder 2"/>
          <p:cNvSpPr>
            <a:spLocks noGrp="1"/>
          </p:cNvSpPr>
          <p:nvPr>
            <p:ph idx="1"/>
          </p:nvPr>
        </p:nvSpPr>
        <p:spPr/>
        <p:txBody>
          <a:bodyPr/>
          <a:lstStyle/>
          <a:p>
            <a:pPr marL="68580" indent="0">
              <a:buNone/>
            </a:pPr>
            <a:r>
              <a:rPr lang="en-US" dirty="0" smtClean="0"/>
              <a:t>Crafting a High Quality Module… </a:t>
            </a:r>
            <a:r>
              <a:rPr lang="en-US" dirty="0" err="1" smtClean="0"/>
              <a:t>Paleobiology</a:t>
            </a:r>
            <a:endParaRPr lang="en-US" dirty="0" smtClean="0"/>
          </a:p>
          <a:p>
            <a:pPr marL="68580" indent="0">
              <a:buNone/>
            </a:pPr>
            <a:r>
              <a:rPr lang="en-US" dirty="0" smtClean="0"/>
              <a:t>Lessons </a:t>
            </a:r>
            <a:r>
              <a:rPr lang="en-US" dirty="0"/>
              <a:t>were </a:t>
            </a:r>
            <a:r>
              <a:rPr lang="en-US" dirty="0" smtClean="0"/>
              <a:t>chosen </a:t>
            </a:r>
            <a:r>
              <a:rPr lang="en-US" dirty="0"/>
              <a:t>to </a:t>
            </a:r>
            <a:endParaRPr lang="en-US" dirty="0" smtClean="0"/>
          </a:p>
          <a:p>
            <a:pPr lvl="1"/>
            <a:r>
              <a:rPr lang="en-US" dirty="0"/>
              <a:t>C</a:t>
            </a:r>
            <a:r>
              <a:rPr lang="en-US" dirty="0" smtClean="0"/>
              <a:t>over </a:t>
            </a:r>
            <a:r>
              <a:rPr lang="en-US" dirty="0"/>
              <a:t>the essential </a:t>
            </a:r>
            <a:r>
              <a:rPr lang="en-US" dirty="0" smtClean="0"/>
              <a:t>questions</a:t>
            </a:r>
          </a:p>
          <a:p>
            <a:pPr lvl="1"/>
            <a:r>
              <a:rPr lang="en-US" dirty="0"/>
              <a:t>E</a:t>
            </a:r>
            <a:r>
              <a:rPr lang="en-US" dirty="0" smtClean="0"/>
              <a:t>ngage learners</a:t>
            </a:r>
          </a:p>
          <a:p>
            <a:pPr lvl="1"/>
            <a:r>
              <a:rPr lang="en-US" dirty="0"/>
              <a:t>M</a:t>
            </a:r>
            <a:r>
              <a:rPr lang="en-US" dirty="0" smtClean="0"/>
              <a:t>ake </a:t>
            </a:r>
            <a:r>
              <a:rPr lang="en-US" dirty="0"/>
              <a:t>the subject of evolution relevant from both the biotic and geologic </a:t>
            </a:r>
            <a:r>
              <a:rPr lang="en-US" dirty="0" smtClean="0"/>
              <a:t>perspective</a:t>
            </a:r>
          </a:p>
          <a:p>
            <a:pPr lvl="1"/>
            <a:r>
              <a:rPr lang="en-US" dirty="0" smtClean="0"/>
              <a:t>Show </a:t>
            </a:r>
            <a:r>
              <a:rPr lang="en-US" dirty="0"/>
              <a:t>Iowa Core </a:t>
            </a:r>
            <a:r>
              <a:rPr lang="en-US" dirty="0" smtClean="0"/>
              <a:t>proficiency</a:t>
            </a:r>
          </a:p>
          <a:p>
            <a:pPr lvl="1"/>
            <a:r>
              <a:rPr lang="en-US" dirty="0" smtClean="0"/>
              <a:t>Connect </a:t>
            </a:r>
            <a:r>
              <a:rPr lang="en-US" dirty="0"/>
              <a:t>to careers </a:t>
            </a:r>
          </a:p>
          <a:p>
            <a:pPr lvl="1"/>
            <a:endParaRPr lang="en-US" dirty="0"/>
          </a:p>
          <a:p>
            <a:endParaRPr lang="en-US" dirty="0"/>
          </a:p>
        </p:txBody>
      </p:sp>
    </p:spTree>
    <p:extLst>
      <p:ext uri="{BB962C8B-B14F-4D97-AF65-F5344CB8AC3E}">
        <p14:creationId xmlns:p14="http://schemas.microsoft.com/office/powerpoint/2010/main" val="20462394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Adam’s Reflections:  </a:t>
            </a:r>
            <a:r>
              <a:rPr lang="en-US" dirty="0" err="1" smtClean="0"/>
              <a:t>Paleobiology</a:t>
            </a:r>
            <a:r>
              <a:rPr lang="en-US" dirty="0" smtClean="0"/>
              <a:t> Pilot</a:t>
            </a:r>
            <a:endParaRPr lang="en-US" dirty="0"/>
          </a:p>
        </p:txBody>
      </p:sp>
      <p:sp>
        <p:nvSpPr>
          <p:cNvPr id="3" name="Content Placeholder 2"/>
          <p:cNvSpPr>
            <a:spLocks noGrp="1"/>
          </p:cNvSpPr>
          <p:nvPr>
            <p:ph idx="1"/>
          </p:nvPr>
        </p:nvSpPr>
        <p:spPr/>
        <p:txBody>
          <a:bodyPr/>
          <a:lstStyle/>
          <a:p>
            <a:pPr marL="68580" indent="0">
              <a:buNone/>
            </a:pPr>
            <a:r>
              <a:rPr lang="en-US" dirty="0" smtClean="0"/>
              <a:t>“I learned </a:t>
            </a:r>
            <a:r>
              <a:rPr lang="en-US" dirty="0"/>
              <a:t>a lot about the Manson Crater, evolution, and other aspects of science. </a:t>
            </a:r>
            <a:r>
              <a:rPr lang="en-US" dirty="0" smtClean="0"/>
              <a:t>(Evolution </a:t>
            </a:r>
            <a:r>
              <a:rPr lang="en-US" dirty="0"/>
              <a:t>was by far the most fascinating</a:t>
            </a:r>
            <a:r>
              <a:rPr lang="en-US" dirty="0" smtClean="0"/>
              <a:t>.) </a:t>
            </a:r>
            <a:r>
              <a:rPr lang="en-US" dirty="0"/>
              <a:t>Reading about how different animals have adapted to survive is just fascinating to me. How hummingbirds have adapted to having longer beaks to get the nectar from the flowers, rabbits adapting to their </a:t>
            </a:r>
            <a:r>
              <a:rPr lang="en-US" dirty="0" smtClean="0"/>
              <a:t>                             surroundings...”</a:t>
            </a:r>
            <a:endParaRPr lang="en-US" dirty="0"/>
          </a:p>
          <a:p>
            <a:endParaRPr lang="en-US" dirty="0"/>
          </a:p>
        </p:txBody>
      </p:sp>
      <p:pic>
        <p:nvPicPr>
          <p:cNvPr id="1028"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7196" y="3949998"/>
            <a:ext cx="4242054"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8803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Pre-test</a:t>
            </a:r>
            <a:endParaRPr lang="en-US" dirty="0"/>
          </a:p>
        </p:txBody>
      </p:sp>
      <p:sp>
        <p:nvSpPr>
          <p:cNvPr id="3" name="Content Placeholder 2"/>
          <p:cNvSpPr>
            <a:spLocks noGrp="1"/>
          </p:cNvSpPr>
          <p:nvPr>
            <p:ph idx="1"/>
          </p:nvPr>
        </p:nvSpPr>
        <p:spPr/>
        <p:txBody>
          <a:bodyPr/>
          <a:lstStyle/>
          <a:p>
            <a:pPr marL="68580" indent="0">
              <a:buNone/>
            </a:pPr>
            <a:r>
              <a:rPr lang="en-US" dirty="0" smtClean="0"/>
              <a:t>Paper-pencil or:</a:t>
            </a:r>
            <a:endParaRPr lang="en-US" dirty="0" smtClean="0">
              <a:hlinkClick r:id="rId2"/>
            </a:endParaRPr>
          </a:p>
          <a:p>
            <a:pPr marL="68580" indent="0">
              <a:buNone/>
            </a:pPr>
            <a:r>
              <a:rPr lang="en-US" sz="4800" b="1" dirty="0">
                <a:hlinkClick r:id="rId3"/>
              </a:rPr>
              <a:t>http://tinyurl.com/3zbe2sf</a:t>
            </a:r>
            <a:endParaRPr lang="en-US" sz="4800" b="1" dirty="0"/>
          </a:p>
        </p:txBody>
      </p:sp>
      <p:sp>
        <p:nvSpPr>
          <p:cNvPr id="4" name="Rectangle 3"/>
          <p:cNvSpPr/>
          <p:nvPr/>
        </p:nvSpPr>
        <p:spPr>
          <a:xfrm>
            <a:off x="609600" y="3124200"/>
            <a:ext cx="7924800" cy="2246769"/>
          </a:xfrm>
          <a:prstGeom prst="rect">
            <a:avLst/>
          </a:prstGeom>
        </p:spPr>
        <p:txBody>
          <a:bodyPr wrap="square">
            <a:spAutoFit/>
          </a:bodyPr>
          <a:lstStyle/>
          <a:p>
            <a:r>
              <a:rPr lang="en-US" sz="2800" dirty="0"/>
              <a:t>VERY IMPORTANT: Please indicate whether each of the statements on this pre-test is true or false, in terms of how you think </a:t>
            </a:r>
            <a:r>
              <a:rPr lang="en-US" sz="2800" b="1" i="1" dirty="0"/>
              <a:t>biologists</a:t>
            </a:r>
            <a:r>
              <a:rPr lang="en-US" sz="2800" dirty="0"/>
              <a:t> use and understand the term "evolution" today. You do not have to agree with the statement for it to be </a:t>
            </a:r>
            <a:r>
              <a:rPr lang="en-US" sz="2800" dirty="0" smtClean="0"/>
              <a:t>true.</a:t>
            </a:r>
            <a:endParaRPr lang="en-US" sz="2800" dirty="0"/>
          </a:p>
        </p:txBody>
      </p:sp>
    </p:spTree>
    <p:extLst>
      <p:ext uri="{BB962C8B-B14F-4D97-AF65-F5344CB8AC3E}">
        <p14:creationId xmlns:p14="http://schemas.microsoft.com/office/powerpoint/2010/main" val="19675034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Paleobiology</a:t>
            </a:r>
            <a:r>
              <a:rPr lang="en-US" dirty="0"/>
              <a:t> Unit: </a:t>
            </a:r>
            <a:r>
              <a:rPr lang="en-US" sz="3200" b="1" dirty="0"/>
              <a:t> </a:t>
            </a:r>
            <a:r>
              <a:rPr lang="en-US" sz="3200" i="1" dirty="0"/>
              <a:t>Iowa’s Own Meteor Crater</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t>I</a:t>
            </a:r>
            <a:r>
              <a:rPr lang="en-US" dirty="0" smtClean="0"/>
              <a:t>nvestigate the Manson meteor crater at the end of the Cretaceous period</a:t>
            </a:r>
          </a:p>
          <a:p>
            <a:r>
              <a:rPr lang="en-US" dirty="0" smtClean="0"/>
              <a:t>Tie together Iowa Core </a:t>
            </a:r>
            <a:r>
              <a:rPr lang="en-US" i="1" dirty="0" smtClean="0"/>
              <a:t>biological evolution</a:t>
            </a:r>
            <a:r>
              <a:rPr lang="en-US" dirty="0" smtClean="0"/>
              <a:t> standards from Life Science and </a:t>
            </a:r>
            <a:r>
              <a:rPr lang="en-US" i="1" dirty="0" smtClean="0"/>
              <a:t>changes in earth systems</a:t>
            </a:r>
            <a:r>
              <a:rPr lang="en-US" dirty="0" smtClean="0"/>
              <a:t> standards from Earth Science </a:t>
            </a:r>
          </a:p>
          <a:p>
            <a:r>
              <a:rPr lang="en-US" dirty="0" smtClean="0"/>
              <a:t>Carefully crafted with relevant information (scenario)</a:t>
            </a:r>
          </a:p>
          <a:p>
            <a:r>
              <a:rPr lang="en-US" dirty="0" smtClean="0"/>
              <a:t>Estimate 3-4 week unit</a:t>
            </a:r>
          </a:p>
          <a:p>
            <a:pPr lvl="1"/>
            <a:r>
              <a:rPr lang="en-US" dirty="0" smtClean="0"/>
              <a:t>11 lessons take more than one standard “class-day</a:t>
            </a:r>
            <a:r>
              <a:rPr lang="en-US" b="1" dirty="0" smtClean="0"/>
              <a:t>”</a:t>
            </a:r>
            <a:endParaRPr lang="en-US" dirty="0" smtClean="0"/>
          </a:p>
          <a:p>
            <a:endParaRPr lang="en-US" dirty="0"/>
          </a:p>
        </p:txBody>
      </p:sp>
    </p:spTree>
    <p:extLst>
      <p:ext uri="{BB962C8B-B14F-4D97-AF65-F5344CB8AC3E}">
        <p14:creationId xmlns:p14="http://schemas.microsoft.com/office/powerpoint/2010/main" val="705266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Ellie Calhoun scenario</a:t>
            </a:r>
            <a:endParaRPr lang="en-US" dirty="0"/>
          </a:p>
        </p:txBody>
      </p:sp>
      <p:sp>
        <p:nvSpPr>
          <p:cNvPr id="3" name="Content Placeholder 2"/>
          <p:cNvSpPr>
            <a:spLocks noGrp="1"/>
          </p:cNvSpPr>
          <p:nvPr>
            <p:ph idx="1"/>
          </p:nvPr>
        </p:nvSpPr>
        <p:spPr/>
        <p:txBody>
          <a:bodyPr/>
          <a:lstStyle/>
          <a:p>
            <a:r>
              <a:rPr lang="en-US" i="1" dirty="0"/>
              <a:t> </a:t>
            </a:r>
            <a:r>
              <a:rPr lang="en-US" dirty="0" smtClean="0"/>
              <a:t>Real-life, problem-solving </a:t>
            </a:r>
          </a:p>
          <a:p>
            <a:pPr marL="797814" lvl="1" indent="-342900"/>
            <a:r>
              <a:rPr lang="en-US" dirty="0" smtClean="0"/>
              <a:t>Requires </a:t>
            </a:r>
            <a:r>
              <a:rPr lang="en-US" dirty="0"/>
              <a:t>higher order thinking skills of analyzing, evaluating, and </a:t>
            </a:r>
            <a:r>
              <a:rPr lang="en-US" dirty="0" smtClean="0"/>
              <a:t>creating</a:t>
            </a:r>
            <a:endParaRPr lang="en-US" dirty="0"/>
          </a:p>
          <a:p>
            <a:pPr lvl="1"/>
            <a:r>
              <a:rPr lang="en-US" dirty="0" smtClean="0"/>
              <a:t>Compels </a:t>
            </a:r>
            <a:r>
              <a:rPr lang="en-US" dirty="0"/>
              <a:t>learners to investigate biological and geological events with unpredictable </a:t>
            </a:r>
            <a:r>
              <a:rPr lang="en-US" dirty="0" smtClean="0"/>
              <a:t>outcomes </a:t>
            </a:r>
          </a:p>
          <a:p>
            <a:pPr lvl="1"/>
            <a:r>
              <a:rPr lang="en-US" dirty="0" smtClean="0"/>
              <a:t>Gives reasons for why students are asked to do the learning events</a:t>
            </a:r>
          </a:p>
          <a:p>
            <a:pPr lvl="1"/>
            <a:r>
              <a:rPr lang="en-US" dirty="0" smtClean="0"/>
              <a:t>Go online!</a:t>
            </a:r>
            <a:endParaRPr lang="en-US" dirty="0"/>
          </a:p>
          <a:p>
            <a:endParaRPr lang="en-US" dirty="0"/>
          </a:p>
        </p:txBody>
      </p:sp>
    </p:spTree>
    <p:extLst>
      <p:ext uri="{BB962C8B-B14F-4D97-AF65-F5344CB8AC3E}">
        <p14:creationId xmlns:p14="http://schemas.microsoft.com/office/powerpoint/2010/main" val="19682307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8527"/>
            <a:ext cx="7772400" cy="6723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08460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391"/>
            <a:ext cx="9144000" cy="6847609"/>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 y="10391"/>
            <a:ext cx="9130146" cy="582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5721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404812"/>
            <a:ext cx="3952875" cy="604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074" y="401349"/>
            <a:ext cx="3971925" cy="516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14358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1676400"/>
            <a:ext cx="1333500"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799"/>
            <a:ext cx="6629400" cy="6233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72379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04800"/>
            <a:ext cx="4171950" cy="468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457200"/>
            <a:ext cx="3467100" cy="335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3467100"/>
            <a:ext cx="4633950" cy="304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833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940324"/>
            <a:ext cx="7772400" cy="685800"/>
          </a:xfrm>
        </p:spPr>
        <p:txBody>
          <a:bodyPr/>
          <a:lstStyle/>
          <a:p>
            <a:pPr algn="ctr"/>
            <a:r>
              <a:rPr lang="en-US" dirty="0" smtClean="0"/>
              <a:t>Emerging Best Practice</a:t>
            </a:r>
            <a:br>
              <a:rPr lang="en-US" dirty="0" smtClean="0"/>
            </a:br>
            <a:endParaRPr lang="en-US" dirty="0"/>
          </a:p>
        </p:txBody>
      </p:sp>
      <p:sp>
        <p:nvSpPr>
          <p:cNvPr id="3" name="Content Placeholder 2"/>
          <p:cNvSpPr>
            <a:spLocks noGrp="1"/>
          </p:cNvSpPr>
          <p:nvPr>
            <p:ph type="subTitle" idx="1"/>
          </p:nvPr>
        </p:nvSpPr>
        <p:spPr>
          <a:xfrm>
            <a:off x="914400" y="914400"/>
            <a:ext cx="7467600" cy="2590800"/>
          </a:xfrm>
        </p:spPr>
        <p:txBody>
          <a:bodyPr>
            <a:noAutofit/>
          </a:bodyPr>
          <a:lstStyle/>
          <a:p>
            <a:pPr algn="ctr"/>
            <a:r>
              <a:rPr lang="en-US" sz="3200" dirty="0"/>
              <a:t>According to </a:t>
            </a:r>
            <a:r>
              <a:rPr lang="en-US" sz="3200" dirty="0" err="1"/>
              <a:t>iNACOL’s</a:t>
            </a:r>
            <a:r>
              <a:rPr lang="en-US" sz="3200" dirty="0"/>
              <a:t> John Watson in </a:t>
            </a:r>
            <a:r>
              <a:rPr lang="en-US" sz="3200" i="1" dirty="0"/>
              <a:t>Promising Practices in Online Learning</a:t>
            </a:r>
            <a:r>
              <a:rPr lang="en-US" sz="3200" dirty="0"/>
              <a:t>, blended learning, which combines the best elements of online and face-to-face education, is likely to emerge as the predominant teaching model of the future.  </a:t>
            </a:r>
          </a:p>
        </p:txBody>
      </p:sp>
      <p:sp>
        <p:nvSpPr>
          <p:cNvPr id="4" name="TextBox 3"/>
          <p:cNvSpPr txBox="1"/>
          <p:nvPr/>
        </p:nvSpPr>
        <p:spPr>
          <a:xfrm>
            <a:off x="457200" y="5657671"/>
            <a:ext cx="8382000" cy="1200329"/>
          </a:xfrm>
          <a:prstGeom prst="rect">
            <a:avLst/>
          </a:prstGeom>
          <a:noFill/>
        </p:spPr>
        <p:txBody>
          <a:bodyPr wrap="square" rtlCol="0">
            <a:spAutoFit/>
          </a:bodyPr>
          <a:lstStyle/>
          <a:p>
            <a:pPr algn="ctr"/>
            <a:r>
              <a:rPr lang="en-US" sz="3600" dirty="0" smtClean="0">
                <a:solidFill>
                  <a:schemeClr val="bg1"/>
                </a:solidFill>
              </a:rPr>
              <a:t>Turn to an elbow partner and discuss how that statement makes you feel.</a:t>
            </a:r>
            <a:endParaRPr lang="en-US" sz="3600" dirty="0">
              <a:solidFill>
                <a:schemeClr val="bg1"/>
              </a:solidFill>
            </a:endParaRPr>
          </a:p>
        </p:txBody>
      </p:sp>
    </p:spTree>
    <p:extLst>
      <p:ext uri="{BB962C8B-B14F-4D97-AF65-F5344CB8AC3E}">
        <p14:creationId xmlns:p14="http://schemas.microsoft.com/office/powerpoint/2010/main" val="23602532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Assessment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a:t> </a:t>
            </a:r>
            <a:r>
              <a:rPr lang="en-US" dirty="0" smtClean="0"/>
              <a:t>Both </a:t>
            </a:r>
            <a:r>
              <a:rPr lang="en-US" dirty="0"/>
              <a:t>formative and summative assessments are integrated for both the teacher and the </a:t>
            </a:r>
            <a:r>
              <a:rPr lang="en-US" dirty="0" smtClean="0"/>
              <a:t>learner</a:t>
            </a:r>
          </a:p>
          <a:p>
            <a:pPr lvl="1"/>
            <a:r>
              <a:rPr lang="en-US" dirty="0"/>
              <a:t>Probes for prior </a:t>
            </a:r>
            <a:r>
              <a:rPr lang="en-US" dirty="0" smtClean="0"/>
              <a:t>knowledge</a:t>
            </a:r>
          </a:p>
          <a:p>
            <a:pPr lvl="1"/>
            <a:r>
              <a:rPr lang="en-US" dirty="0" smtClean="0"/>
              <a:t>Peer “understanding” reviews </a:t>
            </a:r>
          </a:p>
          <a:p>
            <a:pPr lvl="1"/>
            <a:r>
              <a:rPr lang="en-US" dirty="0" smtClean="0"/>
              <a:t>Online quiz options</a:t>
            </a:r>
          </a:p>
          <a:p>
            <a:pPr lvl="1"/>
            <a:r>
              <a:rPr lang="en-US" dirty="0"/>
              <a:t>Self created learning </a:t>
            </a:r>
            <a:r>
              <a:rPr lang="en-US" dirty="0" smtClean="0"/>
              <a:t>quizzes/ practice tests (ITEDs…)</a:t>
            </a:r>
          </a:p>
          <a:p>
            <a:pPr lvl="1"/>
            <a:r>
              <a:rPr lang="en-US" dirty="0" smtClean="0"/>
              <a:t>Randomized foils</a:t>
            </a:r>
          </a:p>
          <a:p>
            <a:pPr lvl="1"/>
            <a:r>
              <a:rPr lang="en-US" dirty="0" smtClean="0"/>
              <a:t>H.O.T.S. multiple choice</a:t>
            </a:r>
          </a:p>
          <a:p>
            <a:pPr lvl="1"/>
            <a:r>
              <a:rPr lang="en-US" dirty="0"/>
              <a:t>Immediate </a:t>
            </a:r>
            <a:r>
              <a:rPr lang="en-US" dirty="0" smtClean="0"/>
              <a:t>feedback</a:t>
            </a:r>
          </a:p>
          <a:p>
            <a:pPr lvl="1"/>
            <a:r>
              <a:rPr lang="en-US" dirty="0" smtClean="0"/>
              <a:t>Essential question assessments</a:t>
            </a:r>
          </a:p>
          <a:p>
            <a:pPr lvl="1"/>
            <a:r>
              <a:rPr lang="en-US" dirty="0" smtClean="0"/>
              <a:t>Proctored/password protected</a:t>
            </a:r>
            <a:endParaRPr lang="en-US" dirty="0"/>
          </a:p>
          <a:p>
            <a:endParaRPr lang="en-US" dirty="0"/>
          </a:p>
        </p:txBody>
      </p:sp>
    </p:spTree>
    <p:extLst>
      <p:ext uri="{BB962C8B-B14F-4D97-AF65-F5344CB8AC3E}">
        <p14:creationId xmlns:p14="http://schemas.microsoft.com/office/powerpoint/2010/main" val="38912154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 Summative</a:t>
            </a:r>
            <a:endParaRPr lang="en-US" dirty="0"/>
          </a:p>
        </p:txBody>
      </p:sp>
      <p:sp>
        <p:nvSpPr>
          <p:cNvPr id="3" name="Content Placeholder 2"/>
          <p:cNvSpPr>
            <a:spLocks noGrp="1"/>
          </p:cNvSpPr>
          <p:nvPr>
            <p:ph idx="1"/>
          </p:nvPr>
        </p:nvSpPr>
        <p:spPr/>
        <p:txBody>
          <a:bodyPr>
            <a:normAutofit/>
          </a:bodyPr>
          <a:lstStyle/>
          <a:p>
            <a:r>
              <a:rPr lang="en-US" dirty="0" smtClean="0"/>
              <a:t>Show evidence </a:t>
            </a:r>
            <a:r>
              <a:rPr lang="en-US" dirty="0"/>
              <a:t>of </a:t>
            </a:r>
            <a:r>
              <a:rPr lang="en-US" dirty="0" smtClean="0"/>
              <a:t>learning</a:t>
            </a:r>
            <a:endParaRPr lang="en-US" dirty="0"/>
          </a:p>
          <a:p>
            <a:r>
              <a:rPr lang="en-US" dirty="0" smtClean="0"/>
              <a:t>Choose one </a:t>
            </a:r>
            <a:r>
              <a:rPr lang="en-US" dirty="0"/>
              <a:t>essential </a:t>
            </a:r>
            <a:r>
              <a:rPr lang="en-US" dirty="0" smtClean="0"/>
              <a:t>question </a:t>
            </a:r>
            <a:r>
              <a:rPr lang="en-US" dirty="0"/>
              <a:t>and show evidence </a:t>
            </a:r>
            <a:r>
              <a:rPr lang="en-US" dirty="0" smtClean="0"/>
              <a:t>of understanding </a:t>
            </a:r>
            <a:r>
              <a:rPr lang="en-US" dirty="0"/>
              <a:t> </a:t>
            </a:r>
            <a:endParaRPr lang="en-US" dirty="0" smtClean="0"/>
          </a:p>
          <a:p>
            <a:r>
              <a:rPr lang="en-US" dirty="0" smtClean="0"/>
              <a:t>Choose </a:t>
            </a:r>
            <a:r>
              <a:rPr lang="en-US" dirty="0"/>
              <a:t>to </a:t>
            </a:r>
            <a:r>
              <a:rPr lang="en-US" dirty="0" smtClean="0"/>
              <a:t>present evidence </a:t>
            </a:r>
            <a:r>
              <a:rPr lang="en-US" dirty="0"/>
              <a:t>via multimedia </a:t>
            </a:r>
            <a:r>
              <a:rPr lang="en-US" dirty="0" smtClean="0"/>
              <a:t>or simply writing </a:t>
            </a:r>
            <a:r>
              <a:rPr lang="en-US" dirty="0"/>
              <a:t>an essay or a blog </a:t>
            </a:r>
            <a:r>
              <a:rPr lang="en-US" dirty="0" smtClean="0"/>
              <a:t>post</a:t>
            </a:r>
            <a:r>
              <a:rPr lang="en-US" dirty="0"/>
              <a:t>  </a:t>
            </a:r>
            <a:endParaRPr lang="en-US" dirty="0" smtClean="0"/>
          </a:p>
          <a:p>
            <a:r>
              <a:rPr lang="en-US" dirty="0"/>
              <a:t>I</a:t>
            </a:r>
            <a:r>
              <a:rPr lang="en-US" dirty="0" smtClean="0"/>
              <a:t>nstructor looks for </a:t>
            </a:r>
            <a:r>
              <a:rPr lang="en-US" dirty="0"/>
              <a:t>evidence </a:t>
            </a:r>
            <a:r>
              <a:rPr lang="en-US" dirty="0" smtClean="0"/>
              <a:t>of </a:t>
            </a:r>
            <a:r>
              <a:rPr lang="en-US" dirty="0"/>
              <a:t>knowledge and understanding of biological </a:t>
            </a:r>
            <a:r>
              <a:rPr lang="en-US" dirty="0" smtClean="0"/>
              <a:t>evolution using a holistic rubric</a:t>
            </a:r>
            <a:endParaRPr lang="en-US" dirty="0"/>
          </a:p>
        </p:txBody>
      </p:sp>
    </p:spTree>
    <p:extLst>
      <p:ext uri="{BB962C8B-B14F-4D97-AF65-F5344CB8AC3E}">
        <p14:creationId xmlns:p14="http://schemas.microsoft.com/office/powerpoint/2010/main" val="26663331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Issues</a:t>
            </a:r>
            <a:endParaRPr lang="en-US" dirty="0"/>
          </a:p>
        </p:txBody>
      </p:sp>
      <p:sp>
        <p:nvSpPr>
          <p:cNvPr id="3" name="Content Placeholder 2"/>
          <p:cNvSpPr>
            <a:spLocks noGrp="1"/>
          </p:cNvSpPr>
          <p:nvPr>
            <p:ph idx="1"/>
          </p:nvPr>
        </p:nvSpPr>
        <p:spPr/>
        <p:txBody>
          <a:bodyPr/>
          <a:lstStyle/>
          <a:p>
            <a:pPr lvl="0"/>
            <a:r>
              <a:rPr lang="en-US" dirty="0" smtClean="0"/>
              <a:t>Streaming video access</a:t>
            </a:r>
            <a:endParaRPr lang="en-US" dirty="0"/>
          </a:p>
          <a:p>
            <a:pPr lvl="0"/>
            <a:r>
              <a:rPr lang="en-US" dirty="0"/>
              <a:t>Cloud computing solutions </a:t>
            </a:r>
            <a:r>
              <a:rPr lang="en-US" dirty="0" smtClean="0"/>
              <a:t>such </a:t>
            </a:r>
            <a:r>
              <a:rPr lang="en-US" dirty="0"/>
              <a:t>as Google Docs </a:t>
            </a:r>
          </a:p>
          <a:p>
            <a:pPr lvl="0"/>
            <a:r>
              <a:rPr lang="en-US" dirty="0"/>
              <a:t>A</a:t>
            </a:r>
            <a:r>
              <a:rPr lang="en-US" dirty="0" smtClean="0"/>
              <a:t>ccess </a:t>
            </a:r>
            <a:r>
              <a:rPr lang="en-US" dirty="0"/>
              <a:t>to </a:t>
            </a:r>
            <a:r>
              <a:rPr lang="en-US" dirty="0" smtClean="0"/>
              <a:t>links (school </a:t>
            </a:r>
            <a:r>
              <a:rPr lang="en-US" dirty="0"/>
              <a:t>filters may block sites that are important to concept development &amp; </a:t>
            </a:r>
            <a:r>
              <a:rPr lang="en-US" dirty="0" smtClean="0"/>
              <a:t>HOTS)</a:t>
            </a:r>
            <a:endParaRPr lang="en-US" dirty="0"/>
          </a:p>
          <a:p>
            <a:endParaRPr lang="en-US" dirty="0"/>
          </a:p>
        </p:txBody>
      </p:sp>
    </p:spTree>
    <p:extLst>
      <p:ext uri="{BB962C8B-B14F-4D97-AF65-F5344CB8AC3E}">
        <p14:creationId xmlns:p14="http://schemas.microsoft.com/office/powerpoint/2010/main" val="29262002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Reflections…</a:t>
            </a:r>
            <a:endParaRPr lang="en-US" dirty="0"/>
          </a:p>
        </p:txBody>
      </p:sp>
      <p:sp>
        <p:nvSpPr>
          <p:cNvPr id="3" name="Content Placeholder 2"/>
          <p:cNvSpPr>
            <a:spLocks noGrp="1"/>
          </p:cNvSpPr>
          <p:nvPr>
            <p:ph idx="1"/>
          </p:nvPr>
        </p:nvSpPr>
        <p:spPr/>
        <p:txBody>
          <a:bodyPr>
            <a:normAutofit/>
          </a:bodyPr>
          <a:lstStyle/>
          <a:p>
            <a:r>
              <a:rPr lang="en-US" dirty="0"/>
              <a:t>E</a:t>
            </a:r>
            <a:r>
              <a:rPr lang="en-US" dirty="0" smtClean="0"/>
              <a:t>njoyment </a:t>
            </a:r>
            <a:r>
              <a:rPr lang="en-US" dirty="0"/>
              <a:t>was usually tied to </a:t>
            </a:r>
            <a:r>
              <a:rPr lang="en-US" dirty="0" smtClean="0"/>
              <a:t>success </a:t>
            </a:r>
            <a:r>
              <a:rPr lang="en-US" dirty="0"/>
              <a:t>with time management and perseverance </a:t>
            </a:r>
          </a:p>
          <a:p>
            <a:r>
              <a:rPr lang="en-US" dirty="0" smtClean="0"/>
              <a:t>One </a:t>
            </a:r>
            <a:r>
              <a:rPr lang="en-US" dirty="0"/>
              <a:t>student commented, </a:t>
            </a:r>
            <a:r>
              <a:rPr lang="en-US" dirty="0" smtClean="0"/>
              <a:t>“This </a:t>
            </a:r>
            <a:r>
              <a:rPr lang="en-US" dirty="0"/>
              <a:t>unit as a whole helped me be more self-motivated.”</a:t>
            </a:r>
          </a:p>
          <a:p>
            <a:r>
              <a:rPr lang="en-US" dirty="0"/>
              <a:t>B</a:t>
            </a:r>
            <a:r>
              <a:rPr lang="en-US" dirty="0" smtClean="0"/>
              <a:t>ig </a:t>
            </a:r>
            <a:r>
              <a:rPr lang="en-US" dirty="0"/>
              <a:t>idea, essential questions, learning goals, and success criteria of the unit (these headings align with Iowa Core work</a:t>
            </a:r>
            <a:r>
              <a:rPr lang="en-US" dirty="0" smtClean="0"/>
              <a:t>)</a:t>
            </a:r>
            <a:endParaRPr lang="en-US" dirty="0"/>
          </a:p>
          <a:p>
            <a:endParaRPr lang="en-US" dirty="0"/>
          </a:p>
        </p:txBody>
      </p:sp>
    </p:spTree>
    <p:extLst>
      <p:ext uri="{BB962C8B-B14F-4D97-AF65-F5344CB8AC3E}">
        <p14:creationId xmlns:p14="http://schemas.microsoft.com/office/powerpoint/2010/main" val="21975640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Fully Online with Student Coach</a:t>
            </a:r>
            <a:endParaRPr lang="en-US" dirty="0"/>
          </a:p>
        </p:txBody>
      </p:sp>
      <p:sp>
        <p:nvSpPr>
          <p:cNvPr id="3" name="Content Placeholder 2"/>
          <p:cNvSpPr>
            <a:spLocks noGrp="1"/>
          </p:cNvSpPr>
          <p:nvPr>
            <p:ph idx="1"/>
          </p:nvPr>
        </p:nvSpPr>
        <p:spPr/>
        <p:txBody>
          <a:bodyPr>
            <a:normAutofit lnSpcReduction="10000"/>
          </a:bodyPr>
          <a:lstStyle/>
          <a:p>
            <a:r>
              <a:rPr lang="en-US" dirty="0"/>
              <a:t>Student Coach monitors </a:t>
            </a:r>
            <a:r>
              <a:rPr lang="en-US" dirty="0" smtClean="0"/>
              <a:t>progress  </a:t>
            </a:r>
            <a:endParaRPr lang="en-US" dirty="0"/>
          </a:p>
          <a:p>
            <a:r>
              <a:rPr lang="en-US" dirty="0"/>
              <a:t>Learner is responsible for progressing </a:t>
            </a:r>
            <a:r>
              <a:rPr lang="en-US" dirty="0" smtClean="0"/>
              <a:t>through </a:t>
            </a:r>
            <a:r>
              <a:rPr lang="en-US" dirty="0"/>
              <a:t>unit at own pace (</a:t>
            </a:r>
            <a:r>
              <a:rPr lang="en-US" dirty="0" smtClean="0"/>
              <a:t>acceptable </a:t>
            </a:r>
            <a:r>
              <a:rPr lang="en-US" dirty="0"/>
              <a:t>to the learner, coach, parent, and </a:t>
            </a:r>
            <a:r>
              <a:rPr lang="en-US" dirty="0" smtClean="0"/>
              <a:t>school</a:t>
            </a:r>
            <a:r>
              <a:rPr lang="en-US" dirty="0"/>
              <a:t>)</a:t>
            </a:r>
            <a:r>
              <a:rPr lang="en-US" dirty="0" smtClean="0"/>
              <a:t> </a:t>
            </a:r>
            <a:endParaRPr lang="en-US" dirty="0"/>
          </a:p>
          <a:p>
            <a:r>
              <a:rPr lang="en-US" dirty="0"/>
              <a:t>Student Coach confers </a:t>
            </a:r>
            <a:r>
              <a:rPr lang="en-US" dirty="0" smtClean="0"/>
              <a:t>with teacher-of-record </a:t>
            </a:r>
            <a:endParaRPr lang="en-US" dirty="0"/>
          </a:p>
          <a:p>
            <a:r>
              <a:rPr lang="en-US" dirty="0"/>
              <a:t>Credit given by the local school district</a:t>
            </a:r>
            <a:r>
              <a:rPr lang="en-US" dirty="0" smtClean="0"/>
              <a:t>. </a:t>
            </a:r>
            <a:endParaRPr lang="en-US" dirty="0"/>
          </a:p>
          <a:p>
            <a:r>
              <a:rPr lang="en-US" dirty="0"/>
              <a:t>Help </a:t>
            </a:r>
            <a:r>
              <a:rPr lang="en-US" dirty="0" smtClean="0"/>
              <a:t>is:</a:t>
            </a:r>
          </a:p>
          <a:p>
            <a:pPr lvl="1"/>
            <a:r>
              <a:rPr lang="en-US" dirty="0"/>
              <a:t>S</a:t>
            </a:r>
            <a:r>
              <a:rPr lang="en-US" dirty="0" smtClean="0"/>
              <a:t>elf-directed (learner </a:t>
            </a:r>
            <a:r>
              <a:rPr lang="en-US" dirty="0"/>
              <a:t>uses resources to find answers</a:t>
            </a:r>
            <a:r>
              <a:rPr lang="en-US" dirty="0" smtClean="0"/>
              <a:t>)</a:t>
            </a:r>
          </a:p>
          <a:p>
            <a:pPr lvl="1"/>
            <a:r>
              <a:rPr lang="en-US" dirty="0" smtClean="0"/>
              <a:t>Student </a:t>
            </a:r>
            <a:r>
              <a:rPr lang="en-US" dirty="0"/>
              <a:t>Coach assists (finds </a:t>
            </a:r>
            <a:r>
              <a:rPr lang="en-US" dirty="0" smtClean="0"/>
              <a:t>resources </a:t>
            </a:r>
            <a:r>
              <a:rPr lang="en-US" dirty="0"/>
              <a:t>or </a:t>
            </a:r>
            <a:r>
              <a:rPr lang="en-US" dirty="0" smtClean="0"/>
              <a:t>helps </a:t>
            </a:r>
            <a:r>
              <a:rPr lang="en-US" dirty="0"/>
              <a:t>learner locate </a:t>
            </a:r>
            <a:r>
              <a:rPr lang="en-US" dirty="0" smtClean="0"/>
              <a:t>needed </a:t>
            </a:r>
            <a:r>
              <a:rPr lang="en-US" dirty="0"/>
              <a:t>resources</a:t>
            </a:r>
            <a:r>
              <a:rPr lang="en-US" dirty="0" smtClean="0"/>
              <a:t>)</a:t>
            </a:r>
            <a:endParaRPr lang="en-US" dirty="0"/>
          </a:p>
        </p:txBody>
      </p:sp>
    </p:spTree>
    <p:extLst>
      <p:ext uri="{BB962C8B-B14F-4D97-AF65-F5344CB8AC3E}">
        <p14:creationId xmlns:p14="http://schemas.microsoft.com/office/powerpoint/2010/main" val="32326832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6000" dirty="0" smtClean="0"/>
              <a:t>Thanks for your kind attention!</a:t>
            </a:r>
            <a:endParaRPr lang="en-US" sz="6000" dirty="0"/>
          </a:p>
        </p:txBody>
      </p:sp>
      <p:sp>
        <p:nvSpPr>
          <p:cNvPr id="3" name="Subtitle 2"/>
          <p:cNvSpPr>
            <a:spLocks noGrp="1"/>
          </p:cNvSpPr>
          <p:nvPr>
            <p:ph type="subTitle" idx="1"/>
          </p:nvPr>
        </p:nvSpPr>
        <p:spPr>
          <a:xfrm>
            <a:off x="914400" y="5029200"/>
            <a:ext cx="7772400" cy="533400"/>
          </a:xfrm>
        </p:spPr>
        <p:txBody>
          <a:bodyPr>
            <a:noAutofit/>
          </a:bodyPr>
          <a:lstStyle/>
          <a:p>
            <a:pPr algn="ctr"/>
            <a:r>
              <a:rPr lang="en-US" sz="3200" b="1" dirty="0" smtClean="0">
                <a:solidFill>
                  <a:schemeClr val="bg1"/>
                </a:solidFill>
              </a:rPr>
              <a:t>Try Blended Learning!</a:t>
            </a:r>
            <a:endParaRPr lang="en-US" sz="3200" b="1" dirty="0">
              <a:solidFill>
                <a:schemeClr val="bg1"/>
              </a:solidFill>
            </a:endParaRPr>
          </a:p>
        </p:txBody>
      </p:sp>
    </p:spTree>
    <p:extLst>
      <p:ext uri="{BB962C8B-B14F-4D97-AF65-F5344CB8AC3E}">
        <p14:creationId xmlns:p14="http://schemas.microsoft.com/office/powerpoint/2010/main" val="13114090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Contacts</a:t>
            </a:r>
          </a:p>
        </p:txBody>
      </p:sp>
      <p:sp>
        <p:nvSpPr>
          <p:cNvPr id="73731" name="Rectangle 3"/>
          <p:cNvSpPr>
            <a:spLocks noGrp="1" noChangeArrowheads="1"/>
          </p:cNvSpPr>
          <p:nvPr>
            <p:ph idx="1"/>
          </p:nvPr>
        </p:nvSpPr>
        <p:spPr>
          <a:xfrm>
            <a:off x="1143000" y="1828800"/>
            <a:ext cx="7010400" cy="4267200"/>
          </a:xfrm>
        </p:spPr>
        <p:txBody>
          <a:bodyPr>
            <a:normAutofit lnSpcReduction="10000"/>
          </a:bodyPr>
          <a:lstStyle/>
          <a:p>
            <a:pPr>
              <a:buFontTx/>
              <a:buNone/>
            </a:pPr>
            <a:r>
              <a:rPr lang="en-US" b="1" dirty="0"/>
              <a:t>Gail B. Wortmann	</a:t>
            </a:r>
            <a:r>
              <a:rPr lang="en-US" dirty="0"/>
              <a:t>			</a:t>
            </a:r>
          </a:p>
          <a:p>
            <a:pPr>
              <a:buFontTx/>
              <a:buNone/>
            </a:pPr>
            <a:r>
              <a:rPr lang="en-US" dirty="0"/>
              <a:t>	Iowa Learning Online</a:t>
            </a:r>
          </a:p>
          <a:p>
            <a:pPr>
              <a:buFontTx/>
              <a:buNone/>
            </a:pPr>
            <a:r>
              <a:rPr lang="en-US" dirty="0"/>
              <a:t>	Great Prairie Area Education Agency</a:t>
            </a:r>
          </a:p>
          <a:p>
            <a:pPr>
              <a:buFontTx/>
              <a:buNone/>
            </a:pPr>
            <a:r>
              <a:rPr lang="en-US" dirty="0"/>
              <a:t>	2814 N. Court</a:t>
            </a:r>
          </a:p>
          <a:p>
            <a:pPr>
              <a:buFontTx/>
              <a:buNone/>
            </a:pPr>
            <a:r>
              <a:rPr lang="en-US" dirty="0"/>
              <a:t>	Ottumwa, IA</a:t>
            </a:r>
          </a:p>
          <a:p>
            <a:pPr>
              <a:buFontTx/>
              <a:buNone/>
            </a:pPr>
            <a:r>
              <a:rPr lang="en-US" dirty="0"/>
              <a:t>	641-682-8591 ext. 5233	</a:t>
            </a:r>
            <a:endParaRPr lang="en-US" dirty="0">
              <a:hlinkClick r:id="rId3"/>
            </a:endParaRPr>
          </a:p>
          <a:p>
            <a:pPr>
              <a:buFontTx/>
              <a:buNone/>
            </a:pPr>
            <a:r>
              <a:rPr lang="en-US" dirty="0">
                <a:hlinkClick r:id="rId3"/>
              </a:rPr>
              <a:t>gwortmann@iowalearningonline.org</a:t>
            </a:r>
            <a:endParaRPr lang="en-US" dirty="0"/>
          </a:p>
          <a:p>
            <a:pPr>
              <a:buFontTx/>
              <a:buNone/>
            </a:pPr>
            <a:r>
              <a:rPr lang="en-US" dirty="0" smtClean="0">
                <a:hlinkClick r:id="rId4"/>
              </a:rPr>
              <a:t>gail.wortmann@gpaea.org</a:t>
            </a:r>
            <a:endParaRPr lang="en-US" dirty="0" smtClean="0"/>
          </a:p>
          <a:p>
            <a:pPr>
              <a:buFontTx/>
              <a:buNone/>
            </a:pPr>
            <a:endParaRPr lang="en-US" dirty="0"/>
          </a:p>
        </p:txBody>
      </p:sp>
    </p:spTree>
    <p:extLst>
      <p:ext uri="{BB962C8B-B14F-4D97-AF65-F5344CB8AC3E}">
        <p14:creationId xmlns:p14="http://schemas.microsoft.com/office/powerpoint/2010/main" val="982107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for Today</a:t>
            </a:r>
            <a:endParaRPr lang="en-US" dirty="0"/>
          </a:p>
        </p:txBody>
      </p:sp>
      <p:sp>
        <p:nvSpPr>
          <p:cNvPr id="3" name="Content Placeholder 2"/>
          <p:cNvSpPr>
            <a:spLocks noGrp="1"/>
          </p:cNvSpPr>
          <p:nvPr>
            <p:ph idx="1"/>
          </p:nvPr>
        </p:nvSpPr>
        <p:spPr>
          <a:xfrm>
            <a:off x="457200" y="1676400"/>
            <a:ext cx="8229600" cy="4876800"/>
          </a:xfrm>
        </p:spPr>
        <p:txBody>
          <a:bodyPr>
            <a:normAutofit fontScale="92500" lnSpcReduction="10000"/>
          </a:bodyPr>
          <a:lstStyle/>
          <a:p>
            <a:r>
              <a:rPr lang="en-US" sz="3200" dirty="0" smtClean="0"/>
              <a:t>Tales of Blended Learning (3 teachers)</a:t>
            </a:r>
          </a:p>
          <a:p>
            <a:r>
              <a:rPr lang="en-US" sz="3200" dirty="0" smtClean="0"/>
              <a:t>Example of Blended Learning </a:t>
            </a:r>
            <a:r>
              <a:rPr lang="en-US" sz="3200" dirty="0" err="1" smtClean="0"/>
              <a:t>eCurriculum</a:t>
            </a:r>
            <a:r>
              <a:rPr lang="en-US" sz="3200" dirty="0" smtClean="0"/>
              <a:t>:  </a:t>
            </a:r>
            <a:r>
              <a:rPr lang="en-US" sz="3200" dirty="0" err="1"/>
              <a:t>reSOURCE</a:t>
            </a:r>
            <a:r>
              <a:rPr lang="en-US" sz="3200" dirty="0"/>
              <a:t> IOWA module, </a:t>
            </a:r>
            <a:r>
              <a:rPr lang="en-US" sz="3200" dirty="0" err="1" smtClean="0"/>
              <a:t>Paleobiology</a:t>
            </a:r>
            <a:endParaRPr lang="en-US" sz="3200" dirty="0"/>
          </a:p>
          <a:p>
            <a:pPr marL="854964" lvl="1" indent="-457200"/>
            <a:r>
              <a:rPr lang="en-US" sz="2800" dirty="0" smtClean="0"/>
              <a:t>Compels students </a:t>
            </a:r>
            <a:r>
              <a:rPr lang="en-US" sz="2800" dirty="0"/>
              <a:t>to learn by engaging them    </a:t>
            </a:r>
            <a:endParaRPr lang="en-US" sz="2800" dirty="0" smtClean="0"/>
          </a:p>
          <a:p>
            <a:pPr marL="854964" lvl="1" indent="-457200"/>
            <a:r>
              <a:rPr lang="en-US" sz="2800" dirty="0" smtClean="0"/>
              <a:t>Anchors </a:t>
            </a:r>
            <a:r>
              <a:rPr lang="en-US" sz="2800" dirty="0"/>
              <a:t>study of biological evolution </a:t>
            </a:r>
            <a:r>
              <a:rPr lang="en-US" sz="2800" dirty="0" smtClean="0"/>
              <a:t>to </a:t>
            </a:r>
            <a:r>
              <a:rPr lang="en-US" sz="2800" dirty="0"/>
              <a:t>prehistoric Manson </a:t>
            </a:r>
            <a:r>
              <a:rPr lang="en-US" sz="2800" dirty="0" smtClean="0"/>
              <a:t>Crater</a:t>
            </a:r>
          </a:p>
          <a:p>
            <a:pPr marL="854964" lvl="1" indent="-457200"/>
            <a:r>
              <a:rPr lang="en-US" sz="2800" dirty="0" smtClean="0"/>
              <a:t>Incorporates  best practices, i.e., Gradual </a:t>
            </a:r>
            <a:r>
              <a:rPr lang="en-US" sz="2800" dirty="0"/>
              <a:t>Release of Responsibility, the 5E Inquiry Model, </a:t>
            </a:r>
            <a:r>
              <a:rPr lang="en-US" sz="2800" dirty="0" smtClean="0"/>
              <a:t>21</a:t>
            </a:r>
            <a:r>
              <a:rPr lang="en-US" sz="2800" baseline="30000" dirty="0" smtClean="0"/>
              <a:t>st</a:t>
            </a:r>
            <a:r>
              <a:rPr lang="en-US" sz="2800" dirty="0" smtClean="0"/>
              <a:t> Century Skills, Rigor </a:t>
            </a:r>
            <a:r>
              <a:rPr lang="en-US" sz="2800" dirty="0"/>
              <a:t>and Relevance </a:t>
            </a:r>
            <a:r>
              <a:rPr lang="en-US" sz="2800" dirty="0" smtClean="0"/>
              <a:t>Framework, etc</a:t>
            </a:r>
            <a:r>
              <a:rPr lang="en-US" sz="2800" dirty="0" smtClean="0"/>
              <a:t>….</a:t>
            </a:r>
          </a:p>
          <a:p>
            <a:pPr marL="854964" lvl="1" indent="-457200"/>
            <a:r>
              <a:rPr lang="en-US" sz="3200" dirty="0"/>
              <a:t>http://</a:t>
            </a:r>
            <a:r>
              <a:rPr lang="en-US" sz="3200" dirty="0" smtClean="0"/>
              <a:t>edvance21-support-wiki.wikispaces.com/ISTS+2011</a:t>
            </a:r>
            <a:endParaRPr lang="en-US" sz="3200" dirty="0"/>
          </a:p>
        </p:txBody>
      </p:sp>
    </p:spTree>
    <p:extLst>
      <p:ext uri="{BB962C8B-B14F-4D97-AF65-F5344CB8AC3E}">
        <p14:creationId xmlns:p14="http://schemas.microsoft.com/office/powerpoint/2010/main" val="1302685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Tale tellers…</a:t>
            </a:r>
            <a:endParaRPr lang="en-US" dirty="0"/>
          </a:p>
        </p:txBody>
      </p:sp>
      <p:sp>
        <p:nvSpPr>
          <p:cNvPr id="3" name="Content Placeholder 2"/>
          <p:cNvSpPr>
            <a:spLocks noGrp="1"/>
          </p:cNvSpPr>
          <p:nvPr>
            <p:ph idx="1"/>
          </p:nvPr>
        </p:nvSpPr>
        <p:spPr/>
        <p:txBody>
          <a:bodyPr/>
          <a:lstStyle/>
          <a:p>
            <a:r>
              <a:rPr lang="en-US" dirty="0" smtClean="0"/>
              <a:t>Jennifer Hand, Science, Centerville (not 1:1)</a:t>
            </a:r>
          </a:p>
          <a:p>
            <a:r>
              <a:rPr lang="en-US" dirty="0" smtClean="0"/>
              <a:t>Courtney </a:t>
            </a:r>
            <a:r>
              <a:rPr lang="en-US" dirty="0" err="1" smtClean="0"/>
              <a:t>Bortle</a:t>
            </a:r>
            <a:r>
              <a:rPr lang="en-US" dirty="0" smtClean="0"/>
              <a:t>, Science, Central City (1:1, 4 </a:t>
            </a:r>
            <a:r>
              <a:rPr lang="en-US" dirty="0" err="1" smtClean="0"/>
              <a:t>yrs</a:t>
            </a:r>
            <a:r>
              <a:rPr lang="en-US" dirty="0" smtClean="0"/>
              <a:t>)</a:t>
            </a:r>
          </a:p>
          <a:p>
            <a:r>
              <a:rPr lang="en-US" dirty="0" smtClean="0"/>
              <a:t>Jamaica Reed, Science, Audubon (1:1 first year)</a:t>
            </a:r>
            <a:endParaRPr lang="en-US" dirty="0"/>
          </a:p>
        </p:txBody>
      </p:sp>
    </p:spTree>
    <p:extLst>
      <p:ext uri="{BB962C8B-B14F-4D97-AF65-F5344CB8AC3E}">
        <p14:creationId xmlns:p14="http://schemas.microsoft.com/office/powerpoint/2010/main" val="22041099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Blended Learning Definition</a:t>
            </a:r>
            <a:endParaRPr lang="en-US" dirty="0"/>
          </a:p>
        </p:txBody>
      </p:sp>
      <p:sp>
        <p:nvSpPr>
          <p:cNvPr id="3" name="Content Placeholder 2"/>
          <p:cNvSpPr>
            <a:spLocks noGrp="1"/>
          </p:cNvSpPr>
          <p:nvPr>
            <p:ph idx="1"/>
          </p:nvPr>
        </p:nvSpPr>
        <p:spPr>
          <a:xfrm>
            <a:off x="228600" y="1600200"/>
            <a:ext cx="7848600" cy="4755360"/>
          </a:xfrm>
        </p:spPr>
        <p:txBody>
          <a:bodyPr>
            <a:normAutofit/>
          </a:bodyPr>
          <a:lstStyle/>
          <a:p>
            <a:r>
              <a:rPr lang="en-US" dirty="0" smtClean="0"/>
              <a:t>Online </a:t>
            </a:r>
            <a:r>
              <a:rPr lang="en-US" dirty="0"/>
              <a:t>course materials are used in a face-to-face </a:t>
            </a:r>
            <a:r>
              <a:rPr lang="en-US" dirty="0" smtClean="0"/>
              <a:t>environment </a:t>
            </a:r>
          </a:p>
          <a:p>
            <a:r>
              <a:rPr lang="en-US" dirty="0" smtClean="0"/>
              <a:t>Shift </a:t>
            </a:r>
            <a:r>
              <a:rPr lang="en-US" dirty="0"/>
              <a:t>from teacher-centered instruction to learner-centered </a:t>
            </a:r>
            <a:r>
              <a:rPr lang="en-US" dirty="0" smtClean="0"/>
              <a:t>instruction</a:t>
            </a:r>
          </a:p>
          <a:p>
            <a:r>
              <a:rPr lang="en-US" dirty="0"/>
              <a:t>I</a:t>
            </a:r>
            <a:r>
              <a:rPr lang="en-US" dirty="0" smtClean="0"/>
              <a:t>nteraction </a:t>
            </a:r>
            <a:r>
              <a:rPr lang="en-US" dirty="0"/>
              <a:t>increases between:</a:t>
            </a:r>
          </a:p>
          <a:p>
            <a:pPr lvl="2"/>
            <a:r>
              <a:rPr lang="en-US" dirty="0"/>
              <a:t>learner-instructor</a:t>
            </a:r>
          </a:p>
          <a:p>
            <a:pPr lvl="2"/>
            <a:r>
              <a:rPr lang="en-US" dirty="0"/>
              <a:t>learner-content</a:t>
            </a:r>
          </a:p>
          <a:p>
            <a:pPr lvl="2"/>
            <a:r>
              <a:rPr lang="en-US" dirty="0"/>
              <a:t>learner-learner</a:t>
            </a:r>
          </a:p>
          <a:p>
            <a:pPr lvl="2"/>
            <a:r>
              <a:rPr lang="en-US" dirty="0"/>
              <a:t>learner-outside resources   </a:t>
            </a:r>
          </a:p>
          <a:p>
            <a:endParaRPr lang="en-US" dirty="0"/>
          </a:p>
        </p:txBody>
      </p:sp>
    </p:spTree>
    <p:extLst>
      <p:ext uri="{BB962C8B-B14F-4D97-AF65-F5344CB8AC3E}">
        <p14:creationId xmlns:p14="http://schemas.microsoft.com/office/powerpoint/2010/main" val="1839818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of Blended Learning</a:t>
            </a:r>
            <a:endParaRPr lang="en-US" dirty="0"/>
          </a:p>
        </p:txBody>
      </p:sp>
      <p:sp>
        <p:nvSpPr>
          <p:cNvPr id="3" name="Content Placeholder 2"/>
          <p:cNvSpPr>
            <a:spLocks noGrp="1"/>
          </p:cNvSpPr>
          <p:nvPr>
            <p:ph idx="1"/>
          </p:nvPr>
        </p:nvSpPr>
        <p:spPr>
          <a:xfrm>
            <a:off x="457200" y="1600200"/>
            <a:ext cx="8229600" cy="3886200"/>
          </a:xfrm>
        </p:spPr>
        <p:txBody>
          <a:bodyPr>
            <a:normAutofit/>
          </a:bodyPr>
          <a:lstStyle/>
          <a:p>
            <a:r>
              <a:rPr lang="en-US" dirty="0" smtClean="0"/>
              <a:t>Quality </a:t>
            </a:r>
            <a:r>
              <a:rPr lang="en-US" dirty="0"/>
              <a:t>of online product and what is </a:t>
            </a:r>
            <a:r>
              <a:rPr lang="en-US" dirty="0" smtClean="0"/>
              <a:t>achievable</a:t>
            </a:r>
            <a:endParaRPr lang="en-US" dirty="0"/>
          </a:p>
          <a:p>
            <a:r>
              <a:rPr lang="en-US" dirty="0"/>
              <a:t>C</a:t>
            </a:r>
            <a:r>
              <a:rPr lang="en-US" dirty="0" smtClean="0"/>
              <a:t>onstructed </a:t>
            </a:r>
            <a:r>
              <a:rPr lang="en-US" dirty="0"/>
              <a:t>to </a:t>
            </a:r>
            <a:r>
              <a:rPr lang="en-US" dirty="0" smtClean="0"/>
              <a:t>include best practices</a:t>
            </a:r>
          </a:p>
          <a:p>
            <a:r>
              <a:rPr lang="en-US" dirty="0" smtClean="0"/>
              <a:t>Conceptual development</a:t>
            </a:r>
          </a:p>
          <a:p>
            <a:r>
              <a:rPr lang="en-US" dirty="0" smtClean="0"/>
              <a:t>Using blended for 1:1 environment:</a:t>
            </a:r>
            <a:endParaRPr lang="en-US" dirty="0"/>
          </a:p>
          <a:p>
            <a:endParaRPr lang="en-US" dirty="0"/>
          </a:p>
        </p:txBody>
      </p:sp>
    </p:spTree>
    <p:extLst>
      <p:ext uri="{BB962C8B-B14F-4D97-AF65-F5344CB8AC3E}">
        <p14:creationId xmlns:p14="http://schemas.microsoft.com/office/powerpoint/2010/main" val="1926431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Conceptual Development</a:t>
            </a:r>
            <a:endParaRPr lang="en-US" dirty="0"/>
          </a:p>
        </p:txBody>
      </p:sp>
      <p:sp>
        <p:nvSpPr>
          <p:cNvPr id="3" name="Content Placeholder 2"/>
          <p:cNvSpPr>
            <a:spLocks noGrp="1"/>
          </p:cNvSpPr>
          <p:nvPr>
            <p:ph idx="1"/>
          </p:nvPr>
        </p:nvSpPr>
        <p:spPr/>
        <p:txBody>
          <a:bodyPr>
            <a:normAutofit/>
          </a:bodyPr>
          <a:lstStyle/>
          <a:p>
            <a:r>
              <a:rPr lang="en-US" dirty="0" smtClean="0"/>
              <a:t>Unit Checklist - the </a:t>
            </a:r>
            <a:r>
              <a:rPr lang="en-US" dirty="0"/>
              <a:t>whole </a:t>
            </a:r>
            <a:r>
              <a:rPr lang="en-US" dirty="0" smtClean="0"/>
              <a:t>module </a:t>
            </a:r>
            <a:r>
              <a:rPr lang="en-US" dirty="0"/>
              <a:t>is carefully crafted - it is not a shopping cart for </a:t>
            </a:r>
            <a:r>
              <a:rPr lang="en-US" dirty="0" smtClean="0"/>
              <a:t>activities</a:t>
            </a:r>
          </a:p>
          <a:p>
            <a:pPr lvl="1"/>
            <a:endParaRPr lang="en-US" dirty="0"/>
          </a:p>
          <a:p>
            <a:endParaRPr lang="en-US" dirty="0"/>
          </a:p>
        </p:txBody>
      </p:sp>
    </p:spTree>
    <p:extLst>
      <p:ext uri="{BB962C8B-B14F-4D97-AF65-F5344CB8AC3E}">
        <p14:creationId xmlns:p14="http://schemas.microsoft.com/office/powerpoint/2010/main" val="2837799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Context of 21</a:t>
            </a:r>
            <a:r>
              <a:rPr lang="en-US" baseline="30000" dirty="0" smtClean="0"/>
              <a:t>st</a:t>
            </a:r>
            <a:r>
              <a:rPr lang="en-US" dirty="0" smtClean="0"/>
              <a:t> Century Skills</a:t>
            </a:r>
            <a:endParaRPr lang="en-US" dirty="0"/>
          </a:p>
        </p:txBody>
      </p:sp>
      <p:sp>
        <p:nvSpPr>
          <p:cNvPr id="3" name="Content Placeholder 2"/>
          <p:cNvSpPr>
            <a:spLocks noGrp="1"/>
          </p:cNvSpPr>
          <p:nvPr>
            <p:ph idx="1"/>
          </p:nvPr>
        </p:nvSpPr>
        <p:spPr/>
        <p:txBody>
          <a:bodyPr/>
          <a:lstStyle/>
          <a:p>
            <a:r>
              <a:rPr lang="en-US" dirty="0"/>
              <a:t>21</a:t>
            </a:r>
            <a:r>
              <a:rPr lang="en-US" baseline="30000" dirty="0"/>
              <a:t>st</a:t>
            </a:r>
            <a:r>
              <a:rPr lang="en-US" dirty="0"/>
              <a:t> Century Skills: civic literacy, health literacy, financial literacy, </a:t>
            </a:r>
            <a:r>
              <a:rPr lang="en-US" dirty="0">
                <a:solidFill>
                  <a:srgbClr val="FF0000"/>
                </a:solidFill>
              </a:rPr>
              <a:t>technology literacy</a:t>
            </a:r>
            <a:r>
              <a:rPr lang="en-US" dirty="0"/>
              <a:t>, and </a:t>
            </a:r>
            <a:r>
              <a:rPr lang="en-US" dirty="0">
                <a:solidFill>
                  <a:srgbClr val="FF0000"/>
                </a:solidFill>
              </a:rPr>
              <a:t>employability skills</a:t>
            </a:r>
          </a:p>
          <a:p>
            <a:pPr lvl="1"/>
            <a:r>
              <a:rPr lang="en-US" dirty="0" smtClean="0">
                <a:solidFill>
                  <a:srgbClr val="FF0000"/>
                </a:solidFill>
              </a:rPr>
              <a:t>Improves information </a:t>
            </a:r>
            <a:r>
              <a:rPr lang="en-US" dirty="0">
                <a:solidFill>
                  <a:srgbClr val="FF0000"/>
                </a:solidFill>
              </a:rPr>
              <a:t>literacy and digital proficiency</a:t>
            </a:r>
          </a:p>
          <a:p>
            <a:pPr lvl="1"/>
            <a:r>
              <a:rPr lang="en-US" dirty="0">
                <a:solidFill>
                  <a:srgbClr val="FF0000"/>
                </a:solidFill>
              </a:rPr>
              <a:t>Evaluate their work </a:t>
            </a:r>
            <a:r>
              <a:rPr lang="en-US" dirty="0" smtClean="0">
                <a:solidFill>
                  <a:srgbClr val="FF0000"/>
                </a:solidFill>
              </a:rPr>
              <a:t>                                                      based </a:t>
            </a:r>
            <a:r>
              <a:rPr lang="en-US" dirty="0">
                <a:solidFill>
                  <a:srgbClr val="FF0000"/>
                </a:solidFill>
              </a:rPr>
              <a:t>on the </a:t>
            </a:r>
            <a:r>
              <a:rPr lang="en-US" dirty="0" smtClean="0">
                <a:solidFill>
                  <a:srgbClr val="FF0000"/>
                </a:solidFill>
              </a:rPr>
              <a:t>                                                     employability </a:t>
            </a:r>
            <a:r>
              <a:rPr lang="en-US" dirty="0">
                <a:solidFill>
                  <a:srgbClr val="FF0000"/>
                </a:solidFill>
              </a:rPr>
              <a:t>skills</a:t>
            </a:r>
          </a:p>
          <a:p>
            <a:r>
              <a:rPr lang="en-US" dirty="0"/>
              <a:t>Raises the rigor </a:t>
            </a:r>
            <a:r>
              <a:rPr lang="en-US" dirty="0" smtClean="0"/>
              <a:t>                                                          of </a:t>
            </a:r>
            <a:r>
              <a:rPr lang="en-US" dirty="0"/>
              <a:t>f-2-f discussions</a:t>
            </a:r>
          </a:p>
          <a:p>
            <a:endParaRPr lang="en-US" dirty="0"/>
          </a:p>
        </p:txBody>
      </p:sp>
    </p:spTree>
    <p:extLst>
      <p:ext uri="{BB962C8B-B14F-4D97-AF65-F5344CB8AC3E}">
        <p14:creationId xmlns:p14="http://schemas.microsoft.com/office/powerpoint/2010/main" val="9117823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Edvance21">
      <a:dk1>
        <a:sysClr val="windowText" lastClr="000000"/>
      </a:dk1>
      <a:lt1>
        <a:sysClr val="window" lastClr="FFFFFF"/>
      </a:lt1>
      <a:dk2>
        <a:srgbClr val="000000"/>
      </a:dk2>
      <a:lt2>
        <a:srgbClr val="E9E5DC"/>
      </a:lt2>
      <a:accent1>
        <a:srgbClr val="FF0000"/>
      </a:accent1>
      <a:accent2>
        <a:srgbClr val="9B2D1F"/>
      </a:accent2>
      <a:accent3>
        <a:srgbClr val="918485"/>
      </a:accent3>
      <a:accent4>
        <a:srgbClr val="918485"/>
      </a:accent4>
      <a:accent5>
        <a:srgbClr val="9B2D1F"/>
      </a:accent5>
      <a:accent6>
        <a:srgbClr val="C00000"/>
      </a:accent6>
      <a:hlink>
        <a:srgbClr val="FF0000"/>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37525</TotalTime>
  <Words>1145</Words>
  <Application>Microsoft Office PowerPoint</Application>
  <PresentationFormat>On-screen Show (4:3)</PresentationFormat>
  <Paragraphs>167</Paragraphs>
  <Slides>36</Slides>
  <Notes>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Metro</vt:lpstr>
      <vt:lpstr>Paleobiology:  Where An Online Module         Meets Best Practice</vt:lpstr>
      <vt:lpstr>Emerging Best Practice </vt:lpstr>
      <vt:lpstr>Emerging Best Practice </vt:lpstr>
      <vt:lpstr>Goal for Today</vt:lpstr>
      <vt:lpstr>Tale tellers…</vt:lpstr>
      <vt:lpstr>Blended Learning Definition</vt:lpstr>
      <vt:lpstr>Power of Blended Learning</vt:lpstr>
      <vt:lpstr>Conceptual Development</vt:lpstr>
      <vt:lpstr>In the Context of 21st Century Skills</vt:lpstr>
      <vt:lpstr>PowerPoint Presentation</vt:lpstr>
      <vt:lpstr>PowerPoint Presentation</vt:lpstr>
      <vt:lpstr>Ask students to do more than sit…</vt:lpstr>
      <vt:lpstr>PowerPoint Presentation</vt:lpstr>
      <vt:lpstr>Advantage of Online Learning for Students</vt:lpstr>
      <vt:lpstr>Jessica Parkard, Audubon, Anatomy </vt:lpstr>
      <vt:lpstr>Advantage of Online Learning for Teachers</vt:lpstr>
      <vt:lpstr>Blended Learning Testimonial</vt:lpstr>
      <vt:lpstr>Barriers to Online Learning</vt:lpstr>
      <vt:lpstr>Blended Classroom Teacher</vt:lpstr>
      <vt:lpstr>Students and Blended Learning Get Engaged!</vt:lpstr>
      <vt:lpstr>Adam’s Reflections:  Paleobiology Pilot</vt:lpstr>
      <vt:lpstr>Evolution Pre-test</vt:lpstr>
      <vt:lpstr>Paleobiology Unit:  Iowa’s Own Meteor Crater </vt:lpstr>
      <vt:lpstr>Ellie Calhoun scenario</vt:lpstr>
      <vt:lpstr>PowerPoint Presentation</vt:lpstr>
      <vt:lpstr>PowerPoint Presentation</vt:lpstr>
      <vt:lpstr>PowerPoint Presentation</vt:lpstr>
      <vt:lpstr>PowerPoint Presentation</vt:lpstr>
      <vt:lpstr>PowerPoint Presentation</vt:lpstr>
      <vt:lpstr>Online Assessment</vt:lpstr>
      <vt:lpstr>Essential Question Summative</vt:lpstr>
      <vt:lpstr>Technical Issues</vt:lpstr>
      <vt:lpstr>Student Reflections…</vt:lpstr>
      <vt:lpstr>Fully Online with Student Coach</vt:lpstr>
      <vt:lpstr>Thanks for your kind attention!</vt:lpstr>
      <vt:lpstr>Contacts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Gail</dc:creator>
  <cp:lastModifiedBy>Gail</cp:lastModifiedBy>
  <cp:revision>379</cp:revision>
  <dcterms:created xsi:type="dcterms:W3CDTF">2010-05-07T14:09:34Z</dcterms:created>
  <dcterms:modified xsi:type="dcterms:W3CDTF">2011-10-12T21:29:17Z</dcterms:modified>
</cp:coreProperties>
</file>