
<file path=[Content_Types].xml><?xml version="1.0" encoding="utf-8"?>
<Types xmlns="http://schemas.openxmlformats.org/package/2006/content-types">
  <Default Extension="png" ContentType="image/png"/>
  <Default Extension="bin" ContentType="application/vnd.ms-office.activeX"/>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ctiveX/activeX1.xml" ContentType="application/vnd.ms-office.activeX+xml"/>
  <Override PartName="/ppt/notesSlides/notesSlide3.xml" ContentType="application/vnd.openxmlformats-officedocument.presentationml.notesSlide+xml"/>
  <Override PartName="/ppt/activeX/activeX2.xml" ContentType="application/vnd.ms-office.activeX+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handoutMasterIdLst>
    <p:handoutMasterId r:id="rId45"/>
  </p:handoutMasterIdLst>
  <p:sldIdLst>
    <p:sldId id="346" r:id="rId2"/>
    <p:sldId id="430" r:id="rId3"/>
    <p:sldId id="398" r:id="rId4"/>
    <p:sldId id="396" r:id="rId5"/>
    <p:sldId id="397" r:id="rId6"/>
    <p:sldId id="435" r:id="rId7"/>
    <p:sldId id="436" r:id="rId8"/>
    <p:sldId id="465" r:id="rId9"/>
    <p:sldId id="466" r:id="rId10"/>
    <p:sldId id="438" r:id="rId11"/>
    <p:sldId id="439" r:id="rId12"/>
    <p:sldId id="444" r:id="rId13"/>
    <p:sldId id="445" r:id="rId14"/>
    <p:sldId id="446" r:id="rId15"/>
    <p:sldId id="447" r:id="rId16"/>
    <p:sldId id="448" r:id="rId17"/>
    <p:sldId id="411" r:id="rId18"/>
    <p:sldId id="441" r:id="rId19"/>
    <p:sldId id="442" r:id="rId20"/>
    <p:sldId id="440" r:id="rId21"/>
    <p:sldId id="449" r:id="rId22"/>
    <p:sldId id="450" r:id="rId23"/>
    <p:sldId id="451" r:id="rId24"/>
    <p:sldId id="452" r:id="rId25"/>
    <p:sldId id="454" r:id="rId26"/>
    <p:sldId id="455" r:id="rId27"/>
    <p:sldId id="453" r:id="rId28"/>
    <p:sldId id="431" r:id="rId29"/>
    <p:sldId id="456" r:id="rId30"/>
    <p:sldId id="457" r:id="rId31"/>
    <p:sldId id="458" r:id="rId32"/>
    <p:sldId id="467" r:id="rId33"/>
    <p:sldId id="432" r:id="rId34"/>
    <p:sldId id="459" r:id="rId35"/>
    <p:sldId id="460" r:id="rId36"/>
    <p:sldId id="461" r:id="rId37"/>
    <p:sldId id="462" r:id="rId38"/>
    <p:sldId id="464" r:id="rId39"/>
    <p:sldId id="433" r:id="rId40"/>
    <p:sldId id="434" r:id="rId41"/>
    <p:sldId id="362" r:id="rId42"/>
    <p:sldId id="392"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950" autoAdjust="0"/>
  </p:normalViewPr>
  <p:slideViewPr>
    <p:cSldViewPr>
      <p:cViewPr varScale="1">
        <p:scale>
          <a:sx n="61" d="100"/>
          <a:sy n="61" d="100"/>
        </p:scale>
        <p:origin x="-860" y="-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E300F2-23B4-4318-9B90-1FB21084AC6A}" type="datetimeFigureOut">
              <a:rPr lang="en-US" smtClean="0"/>
              <a:t>11/2/2011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4AF37D3-AFF2-42A2-B93F-CA21193BFA8E}" type="slidenum">
              <a:rPr lang="en-US" smtClean="0"/>
              <a:t>‹#›</a:t>
            </a:fld>
            <a:endParaRPr lang="en-US"/>
          </a:p>
        </p:txBody>
      </p:sp>
    </p:spTree>
    <p:extLst>
      <p:ext uri="{BB962C8B-B14F-4D97-AF65-F5344CB8AC3E}">
        <p14:creationId xmlns:p14="http://schemas.microsoft.com/office/powerpoint/2010/main" val="3746743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EE9224-ADCB-4C2F-8214-D1454B4800DC}" type="datetimeFigureOut">
              <a:rPr lang="en-US" smtClean="0"/>
              <a:pPr/>
              <a:t>11/2/2011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0EB1AC-43EA-407B-B603-B95E254C20F2}" type="slidenum">
              <a:rPr lang="en-US" smtClean="0"/>
              <a:pPr/>
              <a:t>‹#›</a:t>
            </a:fld>
            <a:endParaRPr lang="en-US"/>
          </a:p>
        </p:txBody>
      </p:sp>
    </p:spTree>
    <p:extLst>
      <p:ext uri="{BB962C8B-B14F-4D97-AF65-F5344CB8AC3E}">
        <p14:creationId xmlns:p14="http://schemas.microsoft.com/office/powerpoint/2010/main" val="658660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a:t>
            </a:r>
            <a:r>
              <a:rPr lang="en-US" baseline="0" dirty="0" smtClean="0"/>
              <a:t> myself</a:t>
            </a:r>
          </a:p>
          <a:p>
            <a:r>
              <a:rPr lang="en-US" baseline="0" dirty="0" smtClean="0"/>
              <a:t>Won’t waste your time</a:t>
            </a:r>
          </a:p>
          <a:p>
            <a:r>
              <a:rPr lang="en-US" baseline="0" dirty="0" smtClean="0"/>
              <a:t>Well-organized</a:t>
            </a:r>
          </a:p>
          <a:p>
            <a:r>
              <a:rPr lang="en-US" baseline="0" dirty="0" smtClean="0"/>
              <a:t>Know my content</a:t>
            </a:r>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1</a:t>
            </a:fld>
            <a:endParaRPr lang="en-US"/>
          </a:p>
        </p:txBody>
      </p:sp>
    </p:spTree>
    <p:extLst>
      <p:ext uri="{BB962C8B-B14F-4D97-AF65-F5344CB8AC3E}">
        <p14:creationId xmlns:p14="http://schemas.microsoft.com/office/powerpoint/2010/main" val="1387384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p:txBody>
          <a:bodyPr/>
          <a:lstStyle/>
          <a:p>
            <a:pPr marL="180194" indent="-180194"/>
            <a:r>
              <a:rPr lang="en-US" sz="900" b="1" dirty="0"/>
              <a:t>Changes in Terminology</a:t>
            </a:r>
            <a:endParaRPr lang="en-US" sz="900" dirty="0"/>
          </a:p>
          <a:p>
            <a:pPr marL="180194" indent="-180194"/>
            <a:r>
              <a:rPr lang="en-US" sz="900" dirty="0"/>
              <a:t>1. Changed from </a:t>
            </a:r>
            <a:r>
              <a:rPr lang="en-US" sz="900" i="1" dirty="0"/>
              <a:t>noun</a:t>
            </a:r>
            <a:r>
              <a:rPr lang="en-US" sz="900" dirty="0"/>
              <a:t> to </a:t>
            </a:r>
            <a:r>
              <a:rPr lang="en-US" sz="900" i="1" dirty="0"/>
              <a:t>verb</a:t>
            </a:r>
            <a:r>
              <a:rPr lang="en-US" sz="900" dirty="0"/>
              <a:t> forms. Thinking is an </a:t>
            </a:r>
            <a:r>
              <a:rPr lang="en-US" sz="900" i="1" dirty="0"/>
              <a:t>active </a:t>
            </a:r>
            <a:r>
              <a:rPr lang="en-US" sz="900" dirty="0"/>
              <a:t>process. </a:t>
            </a:r>
          </a:p>
          <a:p>
            <a:pPr marL="180194" indent="-180194"/>
            <a:r>
              <a:rPr lang="en-US" sz="900" dirty="0"/>
              <a:t>2. The knowledge category was renamed. Knowledge is an outcome or product of thinking not a form of thinking </a:t>
            </a:r>
            <a:r>
              <a:rPr lang="en-US" sz="900" i="1" dirty="0"/>
              <a:t>per se</a:t>
            </a:r>
            <a:r>
              <a:rPr lang="en-US" sz="900" dirty="0"/>
              <a:t>.  </a:t>
            </a:r>
            <a:endParaRPr lang="en-US" sz="900" b="1" dirty="0"/>
          </a:p>
          <a:p>
            <a:pPr marL="180194" indent="-180194"/>
            <a:r>
              <a:rPr lang="en-US" sz="900" b="1" dirty="0"/>
              <a:t>Changes in Structure</a:t>
            </a:r>
            <a:endParaRPr lang="en-US" sz="900" dirty="0"/>
          </a:p>
          <a:p>
            <a:pPr marL="180194" indent="-180194">
              <a:buFontTx/>
              <a:buAutoNum type="arabicPeriod"/>
            </a:pPr>
            <a:r>
              <a:rPr lang="en-US" sz="900" dirty="0"/>
              <a:t>The one- dimensional form of the original taxonomy becomes a two-dimensional table with the addition of the products of thinking ( i.e. various forms of knowledge). Forms of knowledge are listed in the revised taxonomy as factual, conceptual, procedural and </a:t>
            </a:r>
            <a:r>
              <a:rPr lang="en-US" sz="900" dirty="0" err="1"/>
              <a:t>metacognitive</a:t>
            </a:r>
            <a:r>
              <a:rPr lang="en-US" sz="900" dirty="0"/>
              <a:t>. </a:t>
            </a:r>
          </a:p>
          <a:p>
            <a:pPr marL="180194" indent="-180194">
              <a:buFontTx/>
              <a:buAutoNum type="arabicPeriod"/>
            </a:pPr>
            <a:r>
              <a:rPr lang="en-US" sz="900" dirty="0"/>
              <a:t>2 The major categories were ordered in terms of increased complexity. As a result, the order of synthesis (create) and evaluation (evaluate) have been interchanged. Put quite simply, one can be critical without being creative (</a:t>
            </a:r>
            <a:r>
              <a:rPr lang="en-US" sz="900" dirty="0" err="1"/>
              <a:t>i.e</a:t>
            </a:r>
            <a:r>
              <a:rPr lang="en-US" sz="900" dirty="0"/>
              <a:t> judge an idea and justify choices) but creative production often requires critical thinking (</a:t>
            </a:r>
            <a:r>
              <a:rPr lang="en-US" sz="900" dirty="0" err="1"/>
              <a:t>i.e</a:t>
            </a:r>
            <a:r>
              <a:rPr lang="en-US" sz="900" dirty="0"/>
              <a:t> accepting and rejecting ideas on the path to creating a new idea, product or way of looking at things.)</a:t>
            </a:r>
          </a:p>
          <a:p>
            <a:pPr marL="180194" indent="-180194"/>
            <a:r>
              <a:rPr lang="en-US" sz="900" dirty="0"/>
              <a:t> </a:t>
            </a:r>
            <a:endParaRPr lang="en-US" sz="900" b="1" dirty="0"/>
          </a:p>
          <a:p>
            <a:pPr marL="180194" indent="-180194"/>
            <a:r>
              <a:rPr lang="en-US" sz="900" b="1" dirty="0"/>
              <a:t>Changes in emphasis</a:t>
            </a:r>
            <a:endParaRPr lang="en-US" sz="900" dirty="0"/>
          </a:p>
          <a:p>
            <a:pPr marL="180194" indent="-180194"/>
            <a:r>
              <a:rPr lang="en-US" sz="900" dirty="0"/>
              <a:t>1. The revision's primary focus is on the taxonomy </a:t>
            </a:r>
            <a:r>
              <a:rPr lang="en-US" sz="900" i="1" dirty="0"/>
              <a:t>in use</a:t>
            </a:r>
            <a:r>
              <a:rPr lang="en-US" sz="900" dirty="0"/>
              <a:t>. Essentially, this means that the revised taxonomy is a more authentic tool for curriculum planning, instructional delivery and assessment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r>
              <a:rPr lang="en-US" sz="1500" dirty="0"/>
              <a:t>According to research already cited, rigor + relevance = engagement.  Engagement is necessary for deep learning.</a:t>
            </a:r>
          </a:p>
          <a:p>
            <a:r>
              <a:rPr lang="en-US" sz="1500" dirty="0"/>
              <a:t>Make sure to mention structured is OK, but ill-structure problem requires higher thinking skills (</a:t>
            </a:r>
            <a:r>
              <a:rPr lang="en-US" sz="1500" dirty="0" err="1"/>
              <a:t>RoseAnn’s</a:t>
            </a:r>
            <a:r>
              <a:rPr lang="en-US" sz="1500" dirty="0"/>
              <a:t> problem)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p:txBody>
          <a:bodyPr/>
          <a:lstStyle/>
          <a:p>
            <a:r>
              <a:rPr lang="en-US" sz="1500" dirty="0"/>
              <a:t>Have participants begin to mentally begin a scenario idea.</a:t>
            </a:r>
          </a:p>
          <a:p>
            <a:endParaRPr lang="en-US" sz="15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pPr marL="216233" indent="-216233"/>
            <a:r>
              <a:rPr lang="en-US" sz="1500" dirty="0"/>
              <a:t>Found data for making diagnosis – decided to have students determine level of problem and support decision</a:t>
            </a:r>
          </a:p>
          <a:p>
            <a:pPr marL="216233" indent="-216233"/>
            <a:r>
              <a:rPr lang="en-US" sz="1500" dirty="0"/>
              <a:t>Found ethnic groups with more osteoporosis than others</a:t>
            </a:r>
          </a:p>
          <a:p>
            <a:pPr marL="216233" indent="-216233"/>
            <a:r>
              <a:rPr lang="en-US" sz="1500" dirty="0"/>
              <a:t>Chose an ethnic related ethnic group without data available so it became a real problem to solve</a:t>
            </a:r>
          </a:p>
          <a:p>
            <a:pPr marL="216233" indent="-216233"/>
            <a:r>
              <a:rPr lang="en-US" sz="1500" dirty="0"/>
              <a:t>American Indian in southwest – what did I know?  </a:t>
            </a:r>
            <a:r>
              <a:rPr lang="en-US" sz="1500" dirty="0" err="1"/>
              <a:t>Hillerman</a:t>
            </a:r>
            <a:r>
              <a:rPr lang="en-US" sz="1500" dirty="0"/>
              <a:t> novels</a:t>
            </a:r>
          </a:p>
          <a:p>
            <a:pPr marL="216233" indent="-216233"/>
            <a:endParaRPr lang="en-US" sz="15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r>
              <a:rPr lang="en-US" sz="1500" dirty="0"/>
              <a:t>Barriers to treating Navajo – full hour workshop downloadable video from Indian Health Services in Ship Rock, NM</a:t>
            </a:r>
          </a:p>
          <a:p>
            <a:r>
              <a:rPr lang="en-US" sz="1500" dirty="0"/>
              <a:t>Studied osteoporosis and found contributing factors like diet, exercise, use of alcohol and tobacco, genetics.  Wrote those into the patient’s history.</a:t>
            </a:r>
          </a:p>
          <a:p>
            <a:r>
              <a:rPr lang="en-US" sz="1500" dirty="0"/>
              <a:t>Students aren’t medical doctors – needed to set problem that was challenging, but doable.  Did not give them all information, just patient data.  They had to figure out what that meant.</a:t>
            </a:r>
          </a:p>
          <a:p>
            <a:r>
              <a:rPr lang="en-US" sz="1500" dirty="0"/>
              <a:t>Looked at labs I usually did in skeletal unit and wove them into scenario (image processing, bone composition)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r>
              <a:rPr lang="en-US" sz="1500" dirty="0"/>
              <a:t>Unit 2:  </a:t>
            </a:r>
            <a:r>
              <a:rPr lang="en-US" sz="1500" dirty="0" err="1"/>
              <a:t>RoseAnn</a:t>
            </a:r>
            <a:r>
              <a:rPr lang="en-US" sz="1500" dirty="0"/>
              <a:t>		Unit 8:  Bill Boal</a:t>
            </a:r>
          </a:p>
          <a:p>
            <a:r>
              <a:rPr lang="en-US" sz="1500" dirty="0"/>
              <a:t>Unit 3:  </a:t>
            </a:r>
            <a:r>
              <a:rPr lang="en-US" sz="1500" dirty="0" err="1"/>
              <a:t>Elsu</a:t>
            </a:r>
            <a:r>
              <a:rPr lang="en-US" sz="1500" dirty="0"/>
              <a:t>		Unit 9:  School nurse</a:t>
            </a:r>
          </a:p>
          <a:p>
            <a:r>
              <a:rPr lang="en-US" sz="1500" dirty="0"/>
              <a:t>Unit 4:  Minnie		Unit 10:  Kazakhstan</a:t>
            </a:r>
          </a:p>
          <a:p>
            <a:r>
              <a:rPr lang="en-US" sz="1500" dirty="0"/>
              <a:t>Unit 5: Nick		Unit 11:  Duff Lyon</a:t>
            </a:r>
          </a:p>
          <a:p>
            <a:r>
              <a:rPr lang="en-US" sz="1500" dirty="0"/>
              <a:t>Unit 6:  Col. Weismann	Unit 12:  Bev</a:t>
            </a:r>
          </a:p>
          <a:p>
            <a:r>
              <a:rPr lang="en-US" sz="1500" dirty="0"/>
              <a:t>Unit 7:  Autumn		Unit 13:  </a:t>
            </a:r>
            <a:r>
              <a:rPr lang="en-US" sz="1500" dirty="0" err="1"/>
              <a:t>Carleigh</a:t>
            </a:r>
            <a:r>
              <a:rPr lang="en-US" sz="1500" dirty="0"/>
              <a:t>/Dillon</a:t>
            </a:r>
          </a:p>
          <a:p>
            <a:r>
              <a:rPr lang="en-US" sz="1500" dirty="0"/>
              <a:t>Unit 8:  Bill Boal		Unit 14:  Create-a-patient</a:t>
            </a:r>
          </a:p>
          <a:p>
            <a:endParaRPr lang="en-US" sz="15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3</a:t>
            </a:fld>
            <a:endParaRPr lang="en-US"/>
          </a:p>
        </p:txBody>
      </p:sp>
    </p:spTree>
    <p:extLst>
      <p:ext uri="{BB962C8B-B14F-4D97-AF65-F5344CB8AC3E}">
        <p14:creationId xmlns:p14="http://schemas.microsoft.com/office/powerpoint/2010/main" val="4043818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Press F5 or enter presentation mode to view the poll
In an emergency during your presentation, if the poll isn't showing, navigate to this link in your web browser:
http://www.polleverywhere.com/multiple_choice_polls/MTM0NDQ1MzMwMQ</a:t>
            </a:r>
          </a:p>
          <a:p>
            <a:pPr>
              <a:spcBef>
                <a:spcPct val="0"/>
              </a:spcBef>
            </a:pPr>
            <a:endParaRPr lang="en-US" dirty="0" smtClean="0"/>
          </a:p>
          <a:p>
            <a:pPr>
              <a:spcBef>
                <a:spcPct val="0"/>
              </a:spcBef>
            </a:pPr>
            <a:r>
              <a:rPr lang="en-US" dirty="0" smtClean="0"/>
              <a:t>If you like, you can use this slide as a template for your own voting slides. You might use a slide like this if you feel your audience would</a:t>
            </a:r>
            <a:r>
              <a:rPr lang="en-US" baseline="0" dirty="0" smtClean="0"/>
              <a:t> benefit from </a:t>
            </a:r>
            <a:r>
              <a:rPr lang="en-US" dirty="0" smtClean="0"/>
              <a:t>the</a:t>
            </a:r>
            <a:r>
              <a:rPr lang="en-US" baseline="0" dirty="0" smtClean="0"/>
              <a:t> picture showing a text message on a phone.</a:t>
            </a:r>
            <a:endParaRPr lang="en-US" dirty="0"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1FF443-286A-4B56-B134-A4259059825C}" type="slidenum">
              <a:rPr lang="en-US"/>
              <a:pPr fontAlgn="base">
                <a:spcBef>
                  <a:spcPct val="0"/>
                </a:spcBef>
                <a:spcAft>
                  <a:spcPct val="0"/>
                </a:spcAft>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Press F5 or enter presentation mode to view the poll
In an emergency during your presentation, if the poll isn't showing, navigate to this link in your web browser:
http://www.polleverywhere.com/multiple_choice_polls/LTExMTYyNzQxNjI</a:t>
            </a:r>
          </a:p>
          <a:p>
            <a:pPr>
              <a:spcBef>
                <a:spcPct val="0"/>
              </a:spcBef>
            </a:pPr>
            <a:endParaRPr lang="en-US" dirty="0" smtClean="0"/>
          </a:p>
          <a:p>
            <a:pPr>
              <a:spcBef>
                <a:spcPct val="0"/>
              </a:spcBef>
            </a:pPr>
            <a:r>
              <a:rPr lang="en-US" dirty="0" smtClean="0"/>
              <a:t>If you like, you can use this slide as a template for your own voting slides. You might use a slide like this if you feel your audience would</a:t>
            </a:r>
            <a:r>
              <a:rPr lang="en-US" baseline="0" dirty="0" smtClean="0"/>
              <a:t> benefit from </a:t>
            </a:r>
            <a:r>
              <a:rPr lang="en-US" dirty="0" smtClean="0"/>
              <a:t>the</a:t>
            </a:r>
            <a:r>
              <a:rPr lang="en-US" baseline="0" dirty="0" smtClean="0"/>
              <a:t> picture showing a text message on a phone.</a:t>
            </a:r>
            <a:endParaRPr lang="en-US" dirty="0"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1FF443-286A-4B56-B134-A4259059825C}" type="slidenum">
              <a:rPr lang="en-US"/>
              <a:pPr fontAlgn="base">
                <a:spcBef>
                  <a:spcPct val="0"/>
                </a:spcBef>
                <a:spcAft>
                  <a:spcPct val="0"/>
                </a:spcAft>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16</a:t>
            </a:fld>
            <a:endParaRPr lang="en-US"/>
          </a:p>
        </p:txBody>
      </p:sp>
    </p:spTree>
    <p:extLst>
      <p:ext uri="{BB962C8B-B14F-4D97-AF65-F5344CB8AC3E}">
        <p14:creationId xmlns:p14="http://schemas.microsoft.com/office/powerpoint/2010/main" val="2421039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Gradual Release</a:t>
            </a:r>
            <a:r>
              <a:rPr lang="en-US" baseline="0" dirty="0" smtClean="0"/>
              <a:t> – identify the parts we are doing today</a:t>
            </a:r>
            <a:endParaRPr lang="en-US" dirty="0"/>
          </a:p>
        </p:txBody>
      </p:sp>
      <p:sp>
        <p:nvSpPr>
          <p:cNvPr id="4" name="Slide Number Placeholder 3"/>
          <p:cNvSpPr>
            <a:spLocks noGrp="1"/>
          </p:cNvSpPr>
          <p:nvPr>
            <p:ph type="sldNum" sz="quarter" idx="10"/>
          </p:nvPr>
        </p:nvSpPr>
        <p:spPr/>
        <p:txBody>
          <a:bodyPr/>
          <a:lstStyle/>
          <a:p>
            <a:fld id="{620EB1AC-43EA-407B-B603-B95E254C20F2}" type="slidenum">
              <a:rPr lang="en-US" smtClean="0"/>
              <a:pPr/>
              <a:t>19</a:t>
            </a:fld>
            <a:endParaRPr lang="en-US"/>
          </a:p>
        </p:txBody>
      </p:sp>
    </p:spTree>
    <p:extLst>
      <p:ext uri="{BB962C8B-B14F-4D97-AF65-F5344CB8AC3E}">
        <p14:creationId xmlns:p14="http://schemas.microsoft.com/office/powerpoint/2010/main" val="2386437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pPr marL="216233" indent="-216233"/>
            <a:r>
              <a:rPr lang="en-US" sz="1500" dirty="0"/>
              <a:t>Use laminated cards to create “tabletop” chart</a:t>
            </a:r>
          </a:p>
          <a:p>
            <a:pPr marL="216233" indent="-216233">
              <a:buFontTx/>
              <a:buAutoNum type="arabicPeriod"/>
            </a:pPr>
            <a:r>
              <a:rPr lang="en-US" sz="1500" dirty="0"/>
              <a:t>From left to right, put Bloom’s Taxonomy levels in order of increasing thinking skills.  CHECK</a:t>
            </a:r>
          </a:p>
          <a:p>
            <a:pPr marL="216233" indent="-216233">
              <a:buFontTx/>
              <a:buAutoNum type="arabicPeriod"/>
            </a:pPr>
            <a:r>
              <a:rPr lang="en-US" sz="1500" dirty="0"/>
              <a:t>Add the activities and assessments to a left-hand column</a:t>
            </a:r>
          </a:p>
          <a:p>
            <a:pPr marL="216233" indent="-216233">
              <a:buFontTx/>
              <a:buAutoNum type="arabicPeriod"/>
            </a:pPr>
            <a:r>
              <a:rPr lang="en-US" sz="1500" dirty="0"/>
              <a:t>Decide where the rest of the cards go to fill out table</a:t>
            </a:r>
          </a:p>
          <a:p>
            <a:pPr marL="216233" indent="-216233">
              <a:buFontTx/>
              <a:buAutoNum type="arabicPeriod"/>
            </a:pPr>
            <a:r>
              <a:rPr lang="en-US" sz="1500" dirty="0"/>
              <a:t>SELF CHECK by putting up answers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pPr marL="216233" indent="-216233"/>
            <a:r>
              <a:rPr lang="en-US" sz="1500" dirty="0"/>
              <a:t>Use laminated cards to create “tabletop” chart</a:t>
            </a:r>
          </a:p>
          <a:p>
            <a:pPr marL="216233" indent="-216233">
              <a:buFontTx/>
              <a:buAutoNum type="arabicPeriod"/>
            </a:pPr>
            <a:r>
              <a:rPr lang="en-US" sz="1500" dirty="0"/>
              <a:t>From left to right, put Bloom’s Taxonomy levels in order of increasing thinking skills.  CHECK</a:t>
            </a:r>
          </a:p>
          <a:p>
            <a:pPr marL="216233" indent="-216233">
              <a:buFontTx/>
              <a:buAutoNum type="arabicPeriod"/>
            </a:pPr>
            <a:r>
              <a:rPr lang="en-US" sz="1500" dirty="0"/>
              <a:t>Add the activities and assessments to a left-hand column</a:t>
            </a:r>
          </a:p>
          <a:p>
            <a:pPr marL="216233" indent="-216233">
              <a:buFontTx/>
              <a:buAutoNum type="arabicPeriod"/>
            </a:pPr>
            <a:r>
              <a:rPr lang="en-US" sz="1500" dirty="0"/>
              <a:t>Decide where the rest of the cards go to fill out table</a:t>
            </a:r>
          </a:p>
          <a:p>
            <a:pPr marL="216233" indent="-216233">
              <a:buFontTx/>
              <a:buAutoNum type="arabicPeriod"/>
            </a:pPr>
            <a:r>
              <a:rPr lang="en-US" sz="1500" dirty="0"/>
              <a:t>SELF CHECK by putting up answers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pPr marL="216233" indent="-216233"/>
            <a:r>
              <a:rPr lang="en-US" sz="1500" dirty="0"/>
              <a:t>Use laminated cards to create “tabletop” chart</a:t>
            </a:r>
          </a:p>
          <a:p>
            <a:pPr marL="216233" indent="-216233">
              <a:buFontTx/>
              <a:buAutoNum type="arabicPeriod"/>
            </a:pPr>
            <a:r>
              <a:rPr lang="en-US" sz="1500" dirty="0"/>
              <a:t>From left to right, put Bloom’s Taxonomy levels in order of increasing thinking skills.  CHECK</a:t>
            </a:r>
          </a:p>
          <a:p>
            <a:pPr marL="216233" indent="-216233">
              <a:buFontTx/>
              <a:buAutoNum type="arabicPeriod"/>
            </a:pPr>
            <a:r>
              <a:rPr lang="en-US" sz="1500" dirty="0"/>
              <a:t>Add the activities and assessments to a left-hand column</a:t>
            </a:r>
          </a:p>
          <a:p>
            <a:pPr marL="216233" indent="-216233">
              <a:buFontTx/>
              <a:buAutoNum type="arabicPeriod"/>
            </a:pPr>
            <a:r>
              <a:rPr lang="en-US" sz="1500" dirty="0"/>
              <a:t>Decide where the rest of the cards go to fill out table</a:t>
            </a:r>
          </a:p>
          <a:p>
            <a:pPr marL="216233" indent="-216233">
              <a:buFontTx/>
              <a:buAutoNum type="arabicPeriod"/>
            </a:pPr>
            <a:r>
              <a:rPr lang="en-US" sz="1500" dirty="0"/>
              <a:t>SELF CHECK by putting up answers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B519648-1321-4344-AEEC-89378615C19E}" type="datetimeFigureOut">
              <a:rPr lang="en-US" smtClean="0"/>
              <a:pPr/>
              <a:t>11/2/2011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14478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914400" y="502920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6" name="Rectangle 15"/>
          <p:cNvSpPr/>
          <p:nvPr userDrawn="1"/>
        </p:nvSpPr>
        <p:spPr>
          <a:xfrm>
            <a:off x="0" y="5029200"/>
            <a:ext cx="9144000" cy="18288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Evidence Tape Blank copy.gif"/>
          <p:cNvPicPr>
            <a:picLocks noChangeAspect="1"/>
          </p:cNvPicPr>
          <p:nvPr userDrawn="1"/>
        </p:nvPicPr>
        <p:blipFill>
          <a:blip r:embed="rId2" cstate="print"/>
          <a:stretch>
            <a:fillRect/>
          </a:stretch>
        </p:blipFill>
        <p:spPr>
          <a:xfrm>
            <a:off x="0" y="4876800"/>
            <a:ext cx="9144000" cy="797828"/>
          </a:xfrm>
          <a:prstGeom prst="rect">
            <a:avLst/>
          </a:prstGeom>
          <a:effectLst>
            <a:outerShdw blurRad="50800" dist="88900" dir="8100000" algn="tr" rotWithShape="0">
              <a:prstClr val="black">
                <a:alpha val="40000"/>
              </a:prstClr>
            </a:outerShdw>
          </a:effectLst>
        </p:spPr>
      </p:pic>
      <p:pic>
        <p:nvPicPr>
          <p:cNvPr id="18" name="Picture 17" descr="Edvance21.quarter.trans.png"/>
          <p:cNvPicPr>
            <a:picLocks noChangeAspect="1"/>
          </p:cNvPicPr>
          <p:nvPr userDrawn="1"/>
        </p:nvPicPr>
        <p:blipFill>
          <a:blip r:embed="rId3" cstate="print"/>
          <a:stretch>
            <a:fillRect/>
          </a:stretch>
        </p:blipFill>
        <p:spPr>
          <a:xfrm>
            <a:off x="0" y="3784318"/>
            <a:ext cx="2097504" cy="13210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9" name="Rectangle 8"/>
          <p:cNvSpPr/>
          <p:nvPr userDrawn="1"/>
        </p:nvSpPr>
        <p:spPr>
          <a:xfrm>
            <a:off x="0" y="0"/>
            <a:ext cx="9144000" cy="12954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221768" y="457200"/>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userDrawn="1"/>
        </p:nvSpPr>
        <p:spPr>
          <a:xfrm>
            <a:off x="309558" y="457200"/>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Rectangle 12"/>
          <p:cNvSpPr/>
          <p:nvPr userDrawn="1"/>
        </p:nvSpPr>
        <p:spPr>
          <a:xfrm>
            <a:off x="269073" y="457200"/>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283464"/>
            <a:ext cx="8229600" cy="859536"/>
          </a:xfrm>
        </p:spPr>
        <p:txBody>
          <a:bodyPr/>
          <a:lstStyle>
            <a:extLst/>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457200" y="1600200"/>
            <a:ext cx="8229600" cy="4755360"/>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pic>
        <p:nvPicPr>
          <p:cNvPr id="14" name="Picture 13" descr="Evidence Tape Blank copy.gif"/>
          <p:cNvPicPr>
            <a:picLocks noChangeAspect="1"/>
          </p:cNvPicPr>
          <p:nvPr userDrawn="1"/>
        </p:nvPicPr>
        <p:blipFill>
          <a:blip r:embed="rId2" cstate="print"/>
          <a:stretch>
            <a:fillRect/>
          </a:stretch>
        </p:blipFill>
        <p:spPr>
          <a:xfrm>
            <a:off x="0" y="1219200"/>
            <a:ext cx="9144000" cy="152400"/>
          </a:xfrm>
          <a:prstGeom prst="rect">
            <a:avLst/>
          </a:prstGeom>
          <a:effectLst>
            <a:outerShdw blurRad="50800" dist="88900" dir="8100000" algn="tr" rotWithShape="0">
              <a:schemeClr val="tx1">
                <a:lumMod val="85000"/>
                <a:alpha val="40000"/>
              </a:schemeClr>
            </a:outerShdw>
          </a:effectLst>
        </p:spPr>
      </p:pic>
      <p:pic>
        <p:nvPicPr>
          <p:cNvPr id="15" name="Picture 14" descr="Edvance21.quarter.trans.png"/>
          <p:cNvPicPr>
            <a:picLocks noChangeAspect="1"/>
          </p:cNvPicPr>
          <p:nvPr userDrawn="1"/>
        </p:nvPicPr>
        <p:blipFill>
          <a:blip r:embed="rId3" cstate="print"/>
          <a:stretch>
            <a:fillRect/>
          </a:stretch>
        </p:blipFill>
        <p:spPr>
          <a:xfrm>
            <a:off x="1" y="5994118"/>
            <a:ext cx="1371600" cy="863882"/>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B519648-1321-4344-AEEC-89378615C19E}" type="datetimeFigureOut">
              <a:rPr lang="en-US" smtClean="0"/>
              <a:pPr/>
              <a:t>11/2/2011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344" y="1600201"/>
            <a:ext cx="4038600" cy="4696264"/>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Content Placeholder 3"/>
          <p:cNvSpPr>
            <a:spLocks noGrp="1"/>
          </p:cNvSpPr>
          <p:nvPr>
            <p:ph sz="half" idx="2"/>
          </p:nvPr>
        </p:nvSpPr>
        <p:spPr>
          <a:xfrm>
            <a:off x="4655344" y="1600201"/>
            <a:ext cx="4038600" cy="4696264"/>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Date Placeholder 4"/>
          <p:cNvSpPr>
            <a:spLocks noGrp="1"/>
          </p:cNvSpPr>
          <p:nvPr>
            <p:ph type="dt" sz="half" idx="10"/>
          </p:nvPr>
        </p:nvSpPr>
        <p:spPr/>
        <p:txBody>
          <a:bodyPr/>
          <a:lstStyle>
            <a:extLst/>
          </a:lstStyle>
          <a:p>
            <a:fld id="{BB519648-1321-4344-AEEC-89378615C19E}" type="datetimeFigureOut">
              <a:rPr lang="en-US" smtClean="0"/>
              <a:pPr/>
              <a:t>11/2/2011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8" name="Rectangle 7"/>
          <p:cNvSpPr/>
          <p:nvPr userDrawn="1"/>
        </p:nvSpPr>
        <p:spPr>
          <a:xfrm>
            <a:off x="0" y="0"/>
            <a:ext cx="9144000" cy="12954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304800"/>
            <a:ext cx="8229600" cy="838200"/>
          </a:xfrm>
        </p:spPr>
        <p:txBody>
          <a:bodyPr/>
          <a:lstStyle>
            <a:extLst/>
          </a:lstStyle>
          <a:p>
            <a:r>
              <a:rPr kumimoji="0" lang="en-US" dirty="0" smtClean="0"/>
              <a:t>Click to edit Master title style</a:t>
            </a:r>
            <a:endParaRPr kumimoji="0" lang="en-US" dirty="0"/>
          </a:p>
        </p:txBody>
      </p:sp>
      <p:sp>
        <p:nvSpPr>
          <p:cNvPr id="9" name="Rectangle 8"/>
          <p:cNvSpPr/>
          <p:nvPr userDrawn="1"/>
        </p:nvSpPr>
        <p:spPr>
          <a:xfrm>
            <a:off x="269073" y="457200"/>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userDrawn="1"/>
        </p:nvSpPr>
        <p:spPr>
          <a:xfrm>
            <a:off x="221768" y="457200"/>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userDrawn="1"/>
        </p:nvSpPr>
        <p:spPr>
          <a:xfrm>
            <a:off x="309558" y="457200"/>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pic>
        <p:nvPicPr>
          <p:cNvPr id="12" name="Picture 11" descr="Evidence Tape Blank copy.gif"/>
          <p:cNvPicPr>
            <a:picLocks noChangeAspect="1"/>
          </p:cNvPicPr>
          <p:nvPr userDrawn="1"/>
        </p:nvPicPr>
        <p:blipFill>
          <a:blip r:embed="rId2" cstate="print"/>
          <a:stretch>
            <a:fillRect/>
          </a:stretch>
        </p:blipFill>
        <p:spPr>
          <a:xfrm>
            <a:off x="0" y="1219200"/>
            <a:ext cx="9144000" cy="152400"/>
          </a:xfrm>
          <a:prstGeom prst="rect">
            <a:avLst/>
          </a:prstGeom>
          <a:effectLst>
            <a:outerShdw blurRad="50800" dist="88900" dir="8100000" algn="tr" rotWithShape="0">
              <a:schemeClr val="tx1">
                <a:lumMod val="85000"/>
                <a:alpha val="40000"/>
              </a:schemeClr>
            </a:outerShdw>
          </a:effectLst>
        </p:spPr>
      </p:pic>
      <p:pic>
        <p:nvPicPr>
          <p:cNvPr id="13" name="Picture 12" descr="Edvance21.quarter.trans.png"/>
          <p:cNvPicPr>
            <a:picLocks noChangeAspect="1"/>
          </p:cNvPicPr>
          <p:nvPr userDrawn="1"/>
        </p:nvPicPr>
        <p:blipFill>
          <a:blip r:embed="rId3" cstate="print"/>
          <a:stretch>
            <a:fillRect/>
          </a:stretch>
        </p:blipFill>
        <p:spPr>
          <a:xfrm>
            <a:off x="1" y="5994118"/>
            <a:ext cx="1371600" cy="863882"/>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B519648-1321-4344-AEEC-89378615C19E}" type="datetimeFigureOut">
              <a:rPr lang="en-US" smtClean="0"/>
              <a:pPr/>
              <a:t>11/2/2011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FCBC392-9BAF-4C22-B67E-7FBA41FFBBD0}"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B519648-1321-4344-AEEC-89378615C19E}" type="datetimeFigureOut">
              <a:rPr lang="en-US" smtClean="0"/>
              <a:pPr/>
              <a:t>11/2/2011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B519648-1321-4344-AEEC-89378615C19E}" type="datetimeFigureOut">
              <a:rPr lang="en-US" smtClean="0"/>
              <a:pPr/>
              <a:t>11/2/2011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B519648-1321-4344-AEEC-89378615C19E}" type="datetimeFigureOut">
              <a:rPr lang="en-US" smtClean="0"/>
              <a:pPr/>
              <a:t>11/2/2011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CBC392-9BAF-4C22-B67E-7FBA41FFBB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B519648-1321-4344-AEEC-89378615C19E}" type="datetimeFigureOut">
              <a:rPr lang="en-US" smtClean="0"/>
              <a:pPr/>
              <a:t>11/2/2011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7FCBC392-9BAF-4C22-B67E-7FBA41FFBB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 name="Rectangle 18"/>
          <p:cNvSpPr/>
          <p:nvPr/>
        </p:nvSpPr>
        <p:spPr>
          <a:xfrm>
            <a:off x="0" y="0"/>
            <a:ext cx="9144000" cy="1524000"/>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95656"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457200" y="512064"/>
            <a:ext cx="8229600" cy="859536"/>
          </a:xfrm>
          <a:prstGeom prst="rect">
            <a:avLst/>
          </a:prstGeom>
        </p:spPr>
        <p:txBody>
          <a:bodyPr vert="horz" anchor="t">
            <a:noAutofit/>
          </a:bodyPr>
          <a:lstStyle>
            <a:extLst/>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457200" y="1783560"/>
            <a:ext cx="8229600" cy="4572000"/>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B519648-1321-4344-AEEC-89378615C19E}" type="datetimeFigureOut">
              <a:rPr lang="en-US" smtClean="0"/>
              <a:pPr/>
              <a:t>11/2/2011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FCBC392-9BAF-4C22-B67E-7FBA41FFBBD0}" type="slidenum">
              <a:rPr lang="en-US" smtClean="0"/>
              <a:pPr/>
              <a:t>‹#›</a:t>
            </a:fld>
            <a:endParaRPr lang="en-US"/>
          </a:p>
        </p:txBody>
      </p:sp>
      <p:pic>
        <p:nvPicPr>
          <p:cNvPr id="18" name="Picture 17" descr="Edvance21.quarter.trans.png"/>
          <p:cNvPicPr>
            <a:picLocks noChangeAspect="1"/>
          </p:cNvPicPr>
          <p:nvPr/>
        </p:nvPicPr>
        <p:blipFill>
          <a:blip r:embed="rId13" cstate="print"/>
          <a:stretch>
            <a:fillRect/>
          </a:stretch>
        </p:blipFill>
        <p:spPr>
          <a:xfrm>
            <a:off x="1" y="5994118"/>
            <a:ext cx="1371600" cy="863882"/>
          </a:xfrm>
          <a:prstGeom prst="rect">
            <a:avLst/>
          </a:prstGeom>
        </p:spPr>
      </p:pic>
      <p:pic>
        <p:nvPicPr>
          <p:cNvPr id="20" name="Picture 19" descr="Evidence Tape Blank copy.gif"/>
          <p:cNvPicPr>
            <a:picLocks noChangeAspect="1"/>
          </p:cNvPicPr>
          <p:nvPr/>
        </p:nvPicPr>
        <p:blipFill>
          <a:blip r:embed="rId14" cstate="print"/>
          <a:stretch>
            <a:fillRect/>
          </a:stretch>
        </p:blipFill>
        <p:spPr>
          <a:xfrm>
            <a:off x="0" y="1447800"/>
            <a:ext cx="9144000" cy="152400"/>
          </a:xfrm>
          <a:prstGeom prst="rect">
            <a:avLst/>
          </a:prstGeom>
          <a:effectLst>
            <a:outerShdw blurRad="50800" dist="88900" dir="8100000" algn="tr" rotWithShape="0">
              <a:schemeClr val="tx1">
                <a:lumMod val="85000"/>
                <a:alpha val="40000"/>
              </a:schemeClr>
            </a:outerShdw>
          </a:effectLst>
        </p:spPr>
      </p:pic>
      <p:sp>
        <p:nvSpPr>
          <p:cNvPr id="21" name="Rectangle 20"/>
          <p:cNvSpPr/>
          <p:nvPr/>
        </p:nvSpPr>
        <p:spPr>
          <a:xfrm>
            <a:off x="228600" y="685274"/>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1"/>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beloit.edu/mindset/2015/"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leadered.com/rrr.html" TargetMode="External"/><Relationship Id="rId2" Type="http://schemas.openxmlformats.org/officeDocument/2006/relationships/hyperlink" Target="http://educateiowa.gov/index.php?option=com_content&amp;view=article&amp;id=2102"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dvance21-support-wiki.wikispaces.com/Keota+Oct.+201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mailto:gwortmann@iowalearningonline.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mailto:gail.wortmann@gpaea.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2.xml"/><Relationship Id="rId7" Type="http://schemas.openxmlformats.org/officeDocument/2006/relationships/image" Target="../media/image7.png"/><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5" Type="http://schemas.openxmlformats.org/officeDocument/2006/relationships/image" Target="../media/image10.png"/><Relationship Id="rId4"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447800"/>
            <a:ext cx="8763000" cy="1975104"/>
          </a:xfrm>
        </p:spPr>
        <p:txBody>
          <a:bodyPr/>
          <a:lstStyle/>
          <a:p>
            <a:pPr algn="ctr"/>
            <a:r>
              <a:rPr lang="en-US" sz="6000" dirty="0" smtClean="0">
                <a:effectLst/>
              </a:rPr>
              <a:t>Rigorous unit development</a:t>
            </a:r>
            <a:br>
              <a:rPr lang="en-US" sz="6000" dirty="0" smtClean="0">
                <a:effectLst/>
              </a:rPr>
            </a:br>
            <a:r>
              <a:rPr lang="en-US" sz="6000" dirty="0" smtClean="0">
                <a:effectLst/>
              </a:rPr>
              <a:t> </a:t>
            </a:r>
            <a:endParaRPr lang="en-US" dirty="0"/>
          </a:p>
        </p:txBody>
      </p:sp>
      <p:sp>
        <p:nvSpPr>
          <p:cNvPr id="3" name="Subtitle 2"/>
          <p:cNvSpPr>
            <a:spLocks noGrp="1"/>
          </p:cNvSpPr>
          <p:nvPr>
            <p:ph type="subTitle" idx="1"/>
          </p:nvPr>
        </p:nvSpPr>
        <p:spPr>
          <a:xfrm>
            <a:off x="1828800" y="5029200"/>
            <a:ext cx="6553200" cy="1447800"/>
          </a:xfrm>
        </p:spPr>
        <p:txBody>
          <a:bodyPr>
            <a:normAutofit fontScale="47500" lnSpcReduction="20000"/>
          </a:bodyPr>
          <a:lstStyle/>
          <a:p>
            <a:pPr algn="ctr"/>
            <a:r>
              <a:rPr lang="en-US" sz="5800" b="1" dirty="0" smtClean="0">
                <a:solidFill>
                  <a:schemeClr val="bg1"/>
                </a:solidFill>
              </a:rPr>
              <a:t>Keota CSD, Iowa</a:t>
            </a:r>
          </a:p>
          <a:p>
            <a:pPr algn="ctr"/>
            <a:endParaRPr lang="en-US" sz="3000" b="1" dirty="0">
              <a:solidFill>
                <a:schemeClr val="bg1"/>
              </a:solidFill>
            </a:endParaRPr>
          </a:p>
          <a:p>
            <a:pPr algn="ctr"/>
            <a:endParaRPr lang="en-US" sz="3000" b="1" dirty="0">
              <a:solidFill>
                <a:schemeClr val="bg1"/>
              </a:solidFill>
            </a:endParaRPr>
          </a:p>
          <a:p>
            <a:pPr algn="ctr"/>
            <a:r>
              <a:rPr lang="en-US" sz="5100" b="1" dirty="0" smtClean="0">
                <a:solidFill>
                  <a:schemeClr val="bg1"/>
                </a:solidFill>
              </a:rPr>
              <a:t>Gail B. Wortmann</a:t>
            </a:r>
          </a:p>
          <a:p>
            <a:pPr algn="ctr"/>
            <a:r>
              <a:rPr lang="en-US" sz="5100" b="1" dirty="0" smtClean="0">
                <a:solidFill>
                  <a:schemeClr val="bg1"/>
                </a:solidFill>
              </a:rPr>
              <a:t>November 11, 2011</a:t>
            </a:r>
            <a:endParaRPr lang="en-US" sz="5100" b="1" dirty="0">
              <a:solidFill>
                <a:schemeClr val="bg1"/>
              </a:solidFill>
            </a:endParaRPr>
          </a:p>
        </p:txBody>
      </p:sp>
    </p:spTree>
    <p:extLst>
      <p:ext uri="{BB962C8B-B14F-4D97-AF65-F5344CB8AC3E}">
        <p14:creationId xmlns:p14="http://schemas.microsoft.com/office/powerpoint/2010/main" val="10285893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Experiments</a:t>
            </a:r>
            <a:endParaRPr lang="en-US" dirty="0"/>
          </a:p>
        </p:txBody>
      </p:sp>
      <p:sp>
        <p:nvSpPr>
          <p:cNvPr id="3" name="Content Placeholder 2"/>
          <p:cNvSpPr>
            <a:spLocks noGrp="1"/>
          </p:cNvSpPr>
          <p:nvPr>
            <p:ph idx="1"/>
          </p:nvPr>
        </p:nvSpPr>
        <p:spPr/>
        <p:txBody>
          <a:bodyPr/>
          <a:lstStyle/>
          <a:p>
            <a:r>
              <a:rPr lang="en-US" dirty="0" smtClean="0"/>
              <a:t>Don’t let lowest common denominator limit you</a:t>
            </a:r>
          </a:p>
          <a:p>
            <a:r>
              <a:rPr lang="en-US" dirty="0" smtClean="0"/>
              <a:t>Next Generation Standards</a:t>
            </a:r>
          </a:p>
          <a:p>
            <a:r>
              <a:rPr lang="en-US" dirty="0" smtClean="0"/>
              <a:t>Argue from evidence</a:t>
            </a:r>
          </a:p>
          <a:p>
            <a:r>
              <a:rPr lang="en-US" dirty="0" smtClean="0"/>
              <a:t>Engineering – solutions, not just conclusions</a:t>
            </a:r>
            <a:endParaRPr lang="en-US" dirty="0"/>
          </a:p>
        </p:txBody>
      </p:sp>
    </p:spTree>
    <p:extLst>
      <p:ext uri="{BB962C8B-B14F-4D97-AF65-F5344CB8AC3E}">
        <p14:creationId xmlns:p14="http://schemas.microsoft.com/office/powerpoint/2010/main" val="3085443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Paleobiology</a:t>
            </a:r>
            <a:endParaRPr lang="en-US" dirty="0"/>
          </a:p>
        </p:txBody>
      </p:sp>
      <p:sp>
        <p:nvSpPr>
          <p:cNvPr id="3" name="Content Placeholder 2"/>
          <p:cNvSpPr>
            <a:spLocks noGrp="1"/>
          </p:cNvSpPr>
          <p:nvPr>
            <p:ph idx="1"/>
          </p:nvPr>
        </p:nvSpPr>
        <p:spPr/>
        <p:txBody>
          <a:bodyPr/>
          <a:lstStyle/>
          <a:p>
            <a:r>
              <a:rPr lang="en-US" dirty="0" smtClean="0"/>
              <a:t>Example of rigorous unit development</a:t>
            </a:r>
            <a:endParaRPr lang="en-US" dirty="0"/>
          </a:p>
        </p:txBody>
      </p:sp>
    </p:spTree>
    <p:extLst>
      <p:ext uri="{BB962C8B-B14F-4D97-AF65-F5344CB8AC3E}">
        <p14:creationId xmlns:p14="http://schemas.microsoft.com/office/powerpoint/2010/main" val="20601956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68527"/>
            <a:ext cx="7772400" cy="6723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19538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391"/>
            <a:ext cx="9144000" cy="6847609"/>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4" y="10391"/>
            <a:ext cx="9130146" cy="582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86003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404812"/>
            <a:ext cx="3952875" cy="604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074" y="401349"/>
            <a:ext cx="3971925" cy="516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27763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200" y="1676400"/>
            <a:ext cx="1333500"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4799"/>
            <a:ext cx="6629400" cy="6233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6078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304800"/>
            <a:ext cx="4171950" cy="468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457200"/>
            <a:ext cx="3467100" cy="3357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3467100"/>
            <a:ext cx="4633950" cy="304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19008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Context of 21</a:t>
            </a:r>
            <a:r>
              <a:rPr lang="en-US" baseline="30000" dirty="0" smtClean="0"/>
              <a:t>st</a:t>
            </a:r>
            <a:r>
              <a:rPr lang="en-US" dirty="0" smtClean="0"/>
              <a:t> Century Skills</a:t>
            </a:r>
            <a:endParaRPr lang="en-US" dirty="0"/>
          </a:p>
        </p:txBody>
      </p:sp>
      <p:sp>
        <p:nvSpPr>
          <p:cNvPr id="3" name="Content Placeholder 2"/>
          <p:cNvSpPr>
            <a:spLocks noGrp="1"/>
          </p:cNvSpPr>
          <p:nvPr>
            <p:ph idx="1"/>
          </p:nvPr>
        </p:nvSpPr>
        <p:spPr>
          <a:xfrm>
            <a:off x="457200" y="1600200"/>
            <a:ext cx="3581400" cy="4755360"/>
          </a:xfrm>
        </p:spPr>
        <p:txBody>
          <a:bodyPr>
            <a:normAutofit lnSpcReduction="10000"/>
          </a:bodyPr>
          <a:lstStyle/>
          <a:p>
            <a:r>
              <a:rPr lang="en-US" dirty="0"/>
              <a:t>Civic literacy</a:t>
            </a:r>
          </a:p>
          <a:p>
            <a:r>
              <a:rPr lang="en-US" dirty="0"/>
              <a:t>Financial literacy</a:t>
            </a:r>
          </a:p>
          <a:p>
            <a:r>
              <a:rPr lang="en-US" dirty="0"/>
              <a:t>Health literacy</a:t>
            </a:r>
          </a:p>
          <a:p>
            <a:r>
              <a:rPr lang="en-US" dirty="0" smtClean="0"/>
              <a:t>Employability </a:t>
            </a:r>
            <a:r>
              <a:rPr lang="en-US" dirty="0"/>
              <a:t>skills (individual and team evaluation rubrics</a:t>
            </a:r>
            <a:r>
              <a:rPr lang="en-US" dirty="0" smtClean="0"/>
              <a:t>)</a:t>
            </a:r>
          </a:p>
          <a:p>
            <a:r>
              <a:rPr lang="en-US" dirty="0"/>
              <a:t>Technology literacy</a:t>
            </a:r>
          </a:p>
          <a:p>
            <a:pPr lvl="1"/>
            <a:r>
              <a:rPr lang="en-US" dirty="0" smtClean="0"/>
              <a:t>Using Google Docs today!</a:t>
            </a:r>
            <a:endParaRPr lang="en-US" dirty="0"/>
          </a:p>
          <a:p>
            <a:endParaRPr lang="en-US" dirty="0"/>
          </a:p>
        </p:txBody>
      </p:sp>
    </p:spTree>
    <p:extLst>
      <p:ext uri="{BB962C8B-B14F-4D97-AF65-F5344CB8AC3E}">
        <p14:creationId xmlns:p14="http://schemas.microsoft.com/office/powerpoint/2010/main" val="1131339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307" y="152400"/>
            <a:ext cx="8112623" cy="6553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27758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975" y="990600"/>
            <a:ext cx="8782050" cy="534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01776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Keota’s Reputation</a:t>
            </a:r>
            <a:endParaRPr lang="en-US" dirty="0"/>
          </a:p>
        </p:txBody>
      </p:sp>
      <p:sp>
        <p:nvSpPr>
          <p:cNvPr id="3" name="Content Placeholder 2"/>
          <p:cNvSpPr>
            <a:spLocks noGrp="1"/>
          </p:cNvSpPr>
          <p:nvPr>
            <p:ph idx="1"/>
          </p:nvPr>
        </p:nvSpPr>
        <p:spPr>
          <a:xfrm>
            <a:off x="457200" y="1752600"/>
            <a:ext cx="8229600" cy="4755360"/>
          </a:xfrm>
        </p:spPr>
        <p:txBody>
          <a:bodyPr>
            <a:normAutofit lnSpcReduction="10000"/>
          </a:bodyPr>
          <a:lstStyle/>
          <a:p>
            <a:r>
              <a:rPr lang="en-US" dirty="0" smtClean="0"/>
              <a:t>It has been good.    Rigorous and ready.</a:t>
            </a:r>
          </a:p>
          <a:p>
            <a:r>
              <a:rPr lang="en-US" dirty="0" smtClean="0"/>
              <a:t>Cannot continue.  (example:  Iowa)</a:t>
            </a:r>
          </a:p>
          <a:p>
            <a:r>
              <a:rPr lang="en-US" dirty="0" smtClean="0"/>
              <a:t>Must move forward.  Forward thinking…</a:t>
            </a:r>
          </a:p>
          <a:p>
            <a:r>
              <a:rPr lang="en-US" dirty="0" smtClean="0"/>
              <a:t>Changes in your lifetime.</a:t>
            </a:r>
          </a:p>
          <a:p>
            <a:r>
              <a:rPr lang="en-US" dirty="0" smtClean="0"/>
              <a:t>Changes in their lifetime.</a:t>
            </a:r>
          </a:p>
          <a:p>
            <a:r>
              <a:rPr lang="en-US" dirty="0" smtClean="0"/>
              <a:t>Beloit </a:t>
            </a:r>
            <a:r>
              <a:rPr lang="en-US" dirty="0"/>
              <a:t>College  </a:t>
            </a:r>
            <a:r>
              <a:rPr lang="en-US" dirty="0">
                <a:hlinkClick r:id="rId2"/>
              </a:rPr>
              <a:t>http://www.beloit.edu/mindset/2015</a:t>
            </a:r>
            <a:r>
              <a:rPr lang="en-US" dirty="0" smtClean="0">
                <a:hlinkClick r:id="rId2"/>
              </a:rPr>
              <a:t>/</a:t>
            </a:r>
            <a:r>
              <a:rPr lang="en-US" dirty="0" smtClean="0"/>
              <a:t> </a:t>
            </a:r>
            <a:endParaRPr lang="en-US" dirty="0" smtClean="0"/>
          </a:p>
          <a:p>
            <a:r>
              <a:rPr lang="en-US" dirty="0" smtClean="0"/>
              <a:t>Gap: current college seniors</a:t>
            </a:r>
            <a:r>
              <a:rPr lang="en-US" dirty="0" smtClean="0"/>
              <a:t>/    </a:t>
            </a:r>
          </a:p>
          <a:p>
            <a:pPr marL="68580" indent="0">
              <a:buNone/>
            </a:pPr>
            <a:r>
              <a:rPr lang="en-US" dirty="0"/>
              <a:t> </a:t>
            </a:r>
            <a:r>
              <a:rPr lang="en-US" dirty="0" smtClean="0"/>
              <a:t>                                                   </a:t>
            </a:r>
            <a:r>
              <a:rPr lang="en-US" dirty="0" smtClean="0"/>
              <a:t>high school freshman</a:t>
            </a:r>
            <a:r>
              <a:rPr lang="en-US" dirty="0" smtClean="0"/>
              <a:t>.</a:t>
            </a:r>
          </a:p>
        </p:txBody>
      </p:sp>
    </p:spTree>
    <p:extLst>
      <p:ext uri="{BB962C8B-B14F-4D97-AF65-F5344CB8AC3E}">
        <p14:creationId xmlns:p14="http://schemas.microsoft.com/office/powerpoint/2010/main" val="1644708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a:t>
            </a:r>
            <a:r>
              <a:rPr lang="en-US" baseline="30000" dirty="0" smtClean="0"/>
              <a:t>st</a:t>
            </a:r>
            <a:r>
              <a:rPr lang="en-US" dirty="0" smtClean="0"/>
              <a:t> Century Unit Framework</a:t>
            </a:r>
            <a:endParaRPr lang="en-US" dirty="0"/>
          </a:p>
        </p:txBody>
      </p:sp>
      <p:sp>
        <p:nvSpPr>
          <p:cNvPr id="3" name="Content Placeholder 2"/>
          <p:cNvSpPr>
            <a:spLocks noGrp="1"/>
          </p:cNvSpPr>
          <p:nvPr>
            <p:ph idx="1"/>
          </p:nvPr>
        </p:nvSpPr>
        <p:spPr/>
        <p:txBody>
          <a:bodyPr/>
          <a:lstStyle/>
          <a:p>
            <a:r>
              <a:rPr lang="en-US" dirty="0" smtClean="0"/>
              <a:t>Can’t do one-by-one, must interweave</a:t>
            </a:r>
          </a:p>
          <a:p>
            <a:r>
              <a:rPr lang="en-US" dirty="0" smtClean="0"/>
              <a:t>Adjust it for your own purposes (small groups?)</a:t>
            </a:r>
          </a:p>
          <a:p>
            <a:r>
              <a:rPr lang="en-US" dirty="0" smtClean="0"/>
              <a:t>Google Docs and share/collaborate</a:t>
            </a:r>
          </a:p>
          <a:p>
            <a:r>
              <a:rPr lang="en-US" dirty="0" smtClean="0"/>
              <a:t>Review Bloom’s Taxonomy</a:t>
            </a:r>
            <a:endParaRPr lang="en-US" dirty="0"/>
          </a:p>
        </p:txBody>
      </p:sp>
    </p:spTree>
    <p:extLst>
      <p:ext uri="{BB962C8B-B14F-4D97-AF65-F5344CB8AC3E}">
        <p14:creationId xmlns:p14="http://schemas.microsoft.com/office/powerpoint/2010/main" val="4657919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a:t>H.O.T.S. Advance Organizer</a:t>
            </a:r>
          </a:p>
        </p:txBody>
      </p:sp>
      <p:sp>
        <p:nvSpPr>
          <p:cNvPr id="114691" name="Rectangle 3"/>
          <p:cNvSpPr>
            <a:spLocks noGrp="1" noChangeArrowheads="1"/>
          </p:cNvSpPr>
          <p:nvPr>
            <p:ph idx="1"/>
          </p:nvPr>
        </p:nvSpPr>
        <p:spPr/>
        <p:txBody>
          <a:bodyPr/>
          <a:lstStyle/>
          <a:p>
            <a:r>
              <a:rPr lang="en-US"/>
              <a:t>Higher Order Thinking Skills card sort</a:t>
            </a:r>
          </a:p>
        </p:txBody>
      </p:sp>
      <p:graphicFrame>
        <p:nvGraphicFramePr>
          <p:cNvPr id="114692" name="Group 4"/>
          <p:cNvGraphicFramePr>
            <a:graphicFrameLocks noGrp="1"/>
          </p:cNvGraphicFramePr>
          <p:nvPr>
            <p:extLst>
              <p:ext uri="{D42A27DB-BD31-4B8C-83A1-F6EECF244321}">
                <p14:modId xmlns:p14="http://schemas.microsoft.com/office/powerpoint/2010/main" val="997646881"/>
              </p:ext>
            </p:extLst>
          </p:nvPr>
        </p:nvGraphicFramePr>
        <p:xfrm>
          <a:off x="685800" y="3078162"/>
          <a:ext cx="7848600" cy="2174875"/>
        </p:xfrm>
        <a:graphic>
          <a:graphicData uri="http://schemas.openxmlformats.org/drawingml/2006/table">
            <a:tbl>
              <a:tblPr/>
              <a:tblGrid>
                <a:gridCol w="1600200"/>
                <a:gridCol w="1066800"/>
                <a:gridCol w="1066800"/>
                <a:gridCol w="1066800"/>
                <a:gridCol w="1066800"/>
                <a:gridCol w="990600"/>
                <a:gridCol w="9906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bg1"/>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bg1"/>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bg1"/>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bg1"/>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bg1"/>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bg1"/>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8C4F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r>
              <a:tr h="9556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8C4F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r>
            </a:tbl>
          </a:graphicData>
        </a:graphic>
      </p:graphicFrame>
      <p:sp>
        <p:nvSpPr>
          <p:cNvPr id="114727" name="Text Box 39"/>
          <p:cNvSpPr txBox="1">
            <a:spLocks noChangeArrowheads="1"/>
          </p:cNvSpPr>
          <p:nvPr/>
        </p:nvSpPr>
        <p:spPr bwMode="auto">
          <a:xfrm>
            <a:off x="1660525" y="5072063"/>
            <a:ext cx="184150" cy="457200"/>
          </a:xfrm>
          <a:prstGeom prst="rect">
            <a:avLst/>
          </a:prstGeom>
          <a:noFill/>
          <a:ln w="9525">
            <a:noFill/>
            <a:miter lim="800000"/>
            <a:headEnd/>
            <a:tailEnd/>
          </a:ln>
          <a:effectLst/>
        </p:spPr>
        <p:txBody>
          <a:bodyPr wrap="none">
            <a:spAutoFit/>
          </a:bodyPr>
          <a:lstStyle/>
          <a:p>
            <a:endParaRPr lang="en-US"/>
          </a:p>
        </p:txBody>
      </p:sp>
      <p:sp>
        <p:nvSpPr>
          <p:cNvPr id="114733" name="Text Box 45"/>
          <p:cNvSpPr txBox="1">
            <a:spLocks noChangeArrowheads="1"/>
          </p:cNvSpPr>
          <p:nvPr/>
        </p:nvSpPr>
        <p:spPr bwMode="auto">
          <a:xfrm>
            <a:off x="913404" y="3772860"/>
            <a:ext cx="1112805" cy="615553"/>
          </a:xfrm>
          <a:prstGeom prst="rect">
            <a:avLst/>
          </a:prstGeom>
          <a:noFill/>
          <a:ln w="9525">
            <a:noFill/>
            <a:miter lim="800000"/>
            <a:headEnd/>
            <a:tailEnd/>
          </a:ln>
          <a:effectLst/>
        </p:spPr>
        <p:txBody>
          <a:bodyPr wrap="none">
            <a:spAutoFit/>
          </a:bodyPr>
          <a:lstStyle/>
          <a:p>
            <a:pPr eaLnBrk="1" hangingPunct="1">
              <a:spcBef>
                <a:spcPct val="20000"/>
              </a:spcBef>
            </a:pPr>
            <a:r>
              <a:rPr lang="en-US" sz="1600" dirty="0">
                <a:solidFill>
                  <a:schemeClr val="bg1"/>
                </a:solidFill>
                <a:latin typeface="Verdana" pitchFamily="34" charset="0"/>
              </a:rPr>
              <a:t>Activities</a:t>
            </a:r>
          </a:p>
          <a:p>
            <a:endParaRPr lang="en-US" dirty="0"/>
          </a:p>
        </p:txBody>
      </p:sp>
      <p:sp>
        <p:nvSpPr>
          <p:cNvPr id="114734" name="Text Box 46"/>
          <p:cNvSpPr txBox="1">
            <a:spLocks noChangeArrowheads="1"/>
          </p:cNvSpPr>
          <p:nvPr/>
        </p:nvSpPr>
        <p:spPr bwMode="auto">
          <a:xfrm>
            <a:off x="754062" y="4495800"/>
            <a:ext cx="1503363" cy="336550"/>
          </a:xfrm>
          <a:prstGeom prst="rect">
            <a:avLst/>
          </a:prstGeom>
          <a:noFill/>
          <a:ln w="9525">
            <a:noFill/>
            <a:miter lim="800000"/>
            <a:headEnd/>
            <a:tailEnd/>
          </a:ln>
          <a:effectLst/>
        </p:spPr>
        <p:txBody>
          <a:bodyPr wrap="none">
            <a:spAutoFit/>
          </a:bodyPr>
          <a:lstStyle/>
          <a:p>
            <a:r>
              <a:rPr lang="en-US" sz="1600" dirty="0">
                <a:solidFill>
                  <a:schemeClr val="bg1"/>
                </a:solidFill>
                <a:latin typeface="Verdana" pitchFamily="34" charset="0"/>
              </a:rPr>
              <a:t>Assessments</a:t>
            </a:r>
          </a:p>
        </p:txBody>
      </p:sp>
    </p:spTree>
    <p:extLst>
      <p:ext uri="{BB962C8B-B14F-4D97-AF65-F5344CB8AC3E}">
        <p14:creationId xmlns:p14="http://schemas.microsoft.com/office/powerpoint/2010/main" val="42875842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a:t>H.O.T.S. Advance Organizer</a:t>
            </a:r>
          </a:p>
        </p:txBody>
      </p:sp>
      <p:sp>
        <p:nvSpPr>
          <p:cNvPr id="72707" name="Rectangle 3"/>
          <p:cNvSpPr>
            <a:spLocks noGrp="1" noChangeArrowheads="1"/>
          </p:cNvSpPr>
          <p:nvPr>
            <p:ph idx="1"/>
          </p:nvPr>
        </p:nvSpPr>
        <p:spPr>
          <a:xfrm>
            <a:off x="533400" y="1527048"/>
            <a:ext cx="8183880" cy="4187952"/>
          </a:xfrm>
        </p:spPr>
        <p:txBody>
          <a:bodyPr/>
          <a:lstStyle/>
          <a:p>
            <a:r>
              <a:rPr lang="en-US" dirty="0"/>
              <a:t>Higher Order Thinking Skills card </a:t>
            </a:r>
            <a:r>
              <a:rPr lang="en-US" dirty="0" smtClean="0"/>
              <a:t>sort  (10 min.)</a:t>
            </a:r>
            <a:endParaRPr lang="en-US" dirty="0"/>
          </a:p>
        </p:txBody>
      </p:sp>
      <p:graphicFrame>
        <p:nvGraphicFramePr>
          <p:cNvPr id="72837" name="Group 133"/>
          <p:cNvGraphicFramePr>
            <a:graphicFrameLocks noGrp="1"/>
          </p:cNvGraphicFramePr>
          <p:nvPr>
            <p:extLst>
              <p:ext uri="{D42A27DB-BD31-4B8C-83A1-F6EECF244321}">
                <p14:modId xmlns:p14="http://schemas.microsoft.com/office/powerpoint/2010/main" val="555812932"/>
              </p:ext>
            </p:extLst>
          </p:nvPr>
        </p:nvGraphicFramePr>
        <p:xfrm>
          <a:off x="683290" y="2800349"/>
          <a:ext cx="7848600" cy="2174875"/>
        </p:xfrm>
        <a:graphic>
          <a:graphicData uri="http://schemas.openxmlformats.org/drawingml/2006/table">
            <a:tbl>
              <a:tblPr/>
              <a:tblGrid>
                <a:gridCol w="1600200"/>
                <a:gridCol w="1066800"/>
                <a:gridCol w="1371600"/>
                <a:gridCol w="1066800"/>
                <a:gridCol w="838200"/>
                <a:gridCol w="914400"/>
                <a:gridCol w="9906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8C4F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r>
              <a:tr h="9556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8C4F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r>
            </a:tbl>
          </a:graphicData>
        </a:graphic>
      </p:graphicFrame>
      <p:sp>
        <p:nvSpPr>
          <p:cNvPr id="72825" name="Text Box 121"/>
          <p:cNvSpPr txBox="1">
            <a:spLocks noChangeArrowheads="1"/>
          </p:cNvSpPr>
          <p:nvPr/>
        </p:nvSpPr>
        <p:spPr bwMode="auto">
          <a:xfrm>
            <a:off x="2209800" y="2925763"/>
            <a:ext cx="1285875" cy="274637"/>
          </a:xfrm>
          <a:prstGeom prst="rect">
            <a:avLst/>
          </a:prstGeom>
          <a:noFill/>
          <a:ln w="9525">
            <a:noFill/>
            <a:miter lim="800000"/>
            <a:headEnd/>
            <a:tailEnd/>
          </a:ln>
          <a:effectLst/>
        </p:spPr>
        <p:txBody>
          <a:bodyPr>
            <a:spAutoFit/>
          </a:bodyPr>
          <a:lstStyle/>
          <a:p>
            <a:r>
              <a:rPr lang="en-US" sz="1200" dirty="0">
                <a:latin typeface="Verdana" pitchFamily="34" charset="0"/>
              </a:rPr>
              <a:t>  </a:t>
            </a:r>
            <a:r>
              <a:rPr lang="en-US" sz="1200" dirty="0">
                <a:solidFill>
                  <a:schemeClr val="bg1"/>
                </a:solidFill>
                <a:latin typeface="Verdana" pitchFamily="34" charset="0"/>
              </a:rPr>
              <a:t>Knowledge</a:t>
            </a:r>
          </a:p>
        </p:txBody>
      </p:sp>
      <p:sp>
        <p:nvSpPr>
          <p:cNvPr id="72826" name="Text Box 122"/>
          <p:cNvSpPr txBox="1">
            <a:spLocks noChangeArrowheads="1"/>
          </p:cNvSpPr>
          <p:nvPr/>
        </p:nvSpPr>
        <p:spPr bwMode="auto">
          <a:xfrm>
            <a:off x="1660525" y="5072063"/>
            <a:ext cx="184150" cy="457200"/>
          </a:xfrm>
          <a:prstGeom prst="rect">
            <a:avLst/>
          </a:prstGeom>
          <a:noFill/>
          <a:ln w="9525">
            <a:noFill/>
            <a:miter lim="800000"/>
            <a:headEnd/>
            <a:tailEnd/>
          </a:ln>
          <a:effectLst/>
        </p:spPr>
        <p:txBody>
          <a:bodyPr wrap="none">
            <a:spAutoFit/>
          </a:bodyPr>
          <a:lstStyle/>
          <a:p>
            <a:endParaRPr lang="en-US"/>
          </a:p>
        </p:txBody>
      </p:sp>
      <p:sp>
        <p:nvSpPr>
          <p:cNvPr id="72827" name="Text Box 123"/>
          <p:cNvSpPr txBox="1">
            <a:spLocks noChangeArrowheads="1"/>
          </p:cNvSpPr>
          <p:nvPr/>
        </p:nvSpPr>
        <p:spPr bwMode="auto">
          <a:xfrm>
            <a:off x="3352800" y="2925763"/>
            <a:ext cx="1374775" cy="274637"/>
          </a:xfrm>
          <a:prstGeom prst="rect">
            <a:avLst/>
          </a:prstGeom>
          <a:noFill/>
          <a:ln w="9525">
            <a:noFill/>
            <a:miter lim="800000"/>
            <a:headEnd/>
            <a:tailEnd/>
          </a:ln>
          <a:effectLst/>
        </p:spPr>
        <p:txBody>
          <a:bodyPr wrap="none">
            <a:spAutoFit/>
          </a:bodyPr>
          <a:lstStyle/>
          <a:p>
            <a:r>
              <a:rPr lang="en-US" sz="1200" dirty="0">
                <a:solidFill>
                  <a:schemeClr val="bg1"/>
                </a:solidFill>
                <a:latin typeface="Verdana" pitchFamily="34" charset="0"/>
              </a:rPr>
              <a:t>Comprehension</a:t>
            </a:r>
          </a:p>
        </p:txBody>
      </p:sp>
      <p:sp>
        <p:nvSpPr>
          <p:cNvPr id="72828" name="Text Box 124"/>
          <p:cNvSpPr txBox="1">
            <a:spLocks noChangeArrowheads="1"/>
          </p:cNvSpPr>
          <p:nvPr/>
        </p:nvSpPr>
        <p:spPr bwMode="auto">
          <a:xfrm>
            <a:off x="4724400" y="2925763"/>
            <a:ext cx="1023938" cy="274637"/>
          </a:xfrm>
          <a:prstGeom prst="rect">
            <a:avLst/>
          </a:prstGeom>
          <a:noFill/>
          <a:ln w="9525">
            <a:noFill/>
            <a:miter lim="800000"/>
            <a:headEnd/>
            <a:tailEnd/>
          </a:ln>
          <a:effectLst/>
        </p:spPr>
        <p:txBody>
          <a:bodyPr wrap="none">
            <a:spAutoFit/>
          </a:bodyPr>
          <a:lstStyle/>
          <a:p>
            <a:r>
              <a:rPr lang="en-US" sz="1200" dirty="0">
                <a:solidFill>
                  <a:schemeClr val="bg1"/>
                </a:solidFill>
                <a:latin typeface="Verdana" pitchFamily="34" charset="0"/>
              </a:rPr>
              <a:t>Application</a:t>
            </a:r>
          </a:p>
        </p:txBody>
      </p:sp>
      <p:sp>
        <p:nvSpPr>
          <p:cNvPr id="72829" name="Text Box 125"/>
          <p:cNvSpPr txBox="1">
            <a:spLocks noChangeArrowheads="1"/>
          </p:cNvSpPr>
          <p:nvPr/>
        </p:nvSpPr>
        <p:spPr bwMode="auto">
          <a:xfrm>
            <a:off x="5791200" y="2925763"/>
            <a:ext cx="809625" cy="274637"/>
          </a:xfrm>
          <a:prstGeom prst="rect">
            <a:avLst/>
          </a:prstGeom>
          <a:noFill/>
          <a:ln w="9525">
            <a:noFill/>
            <a:miter lim="800000"/>
            <a:headEnd/>
            <a:tailEnd/>
          </a:ln>
          <a:effectLst/>
        </p:spPr>
        <p:txBody>
          <a:bodyPr wrap="none">
            <a:spAutoFit/>
          </a:bodyPr>
          <a:lstStyle/>
          <a:p>
            <a:r>
              <a:rPr lang="en-US" sz="1200" dirty="0">
                <a:solidFill>
                  <a:schemeClr val="bg1"/>
                </a:solidFill>
                <a:latin typeface="Verdana" pitchFamily="34" charset="0"/>
              </a:rPr>
              <a:t>Analysis</a:t>
            </a:r>
          </a:p>
        </p:txBody>
      </p:sp>
      <p:sp>
        <p:nvSpPr>
          <p:cNvPr id="72830" name="Text Box 126"/>
          <p:cNvSpPr txBox="1">
            <a:spLocks noChangeArrowheads="1"/>
          </p:cNvSpPr>
          <p:nvPr/>
        </p:nvSpPr>
        <p:spPr bwMode="auto">
          <a:xfrm>
            <a:off x="6629400" y="2925763"/>
            <a:ext cx="923925" cy="274637"/>
          </a:xfrm>
          <a:prstGeom prst="rect">
            <a:avLst/>
          </a:prstGeom>
          <a:noFill/>
          <a:ln w="9525">
            <a:noFill/>
            <a:miter lim="800000"/>
            <a:headEnd/>
            <a:tailEnd/>
          </a:ln>
          <a:effectLst/>
        </p:spPr>
        <p:txBody>
          <a:bodyPr wrap="none">
            <a:spAutoFit/>
          </a:bodyPr>
          <a:lstStyle/>
          <a:p>
            <a:r>
              <a:rPr lang="en-US" sz="1200" dirty="0">
                <a:solidFill>
                  <a:schemeClr val="bg1"/>
                </a:solidFill>
                <a:latin typeface="Verdana" pitchFamily="34" charset="0"/>
              </a:rPr>
              <a:t>Synthesis</a:t>
            </a:r>
          </a:p>
        </p:txBody>
      </p:sp>
      <p:sp>
        <p:nvSpPr>
          <p:cNvPr id="72831" name="Text Box 127"/>
          <p:cNvSpPr txBox="1">
            <a:spLocks noChangeArrowheads="1"/>
          </p:cNvSpPr>
          <p:nvPr/>
        </p:nvSpPr>
        <p:spPr bwMode="auto">
          <a:xfrm>
            <a:off x="7556500" y="2925763"/>
            <a:ext cx="984250" cy="274637"/>
          </a:xfrm>
          <a:prstGeom prst="rect">
            <a:avLst/>
          </a:prstGeom>
          <a:noFill/>
          <a:ln w="9525">
            <a:noFill/>
            <a:miter lim="800000"/>
            <a:headEnd/>
            <a:tailEnd/>
          </a:ln>
          <a:effectLst/>
        </p:spPr>
        <p:txBody>
          <a:bodyPr wrap="none">
            <a:spAutoFit/>
          </a:bodyPr>
          <a:lstStyle/>
          <a:p>
            <a:r>
              <a:rPr lang="en-US" sz="1200" dirty="0">
                <a:solidFill>
                  <a:schemeClr val="bg1"/>
                </a:solidFill>
                <a:latin typeface="Verdana" pitchFamily="34" charset="0"/>
              </a:rPr>
              <a:t>Evaluation</a:t>
            </a:r>
          </a:p>
        </p:txBody>
      </p:sp>
      <p:sp>
        <p:nvSpPr>
          <p:cNvPr id="72832" name="Text Box 128"/>
          <p:cNvSpPr txBox="1">
            <a:spLocks noChangeArrowheads="1"/>
          </p:cNvSpPr>
          <p:nvPr/>
        </p:nvSpPr>
        <p:spPr bwMode="auto">
          <a:xfrm>
            <a:off x="954088" y="3565525"/>
            <a:ext cx="1112805" cy="615553"/>
          </a:xfrm>
          <a:prstGeom prst="rect">
            <a:avLst/>
          </a:prstGeom>
          <a:noFill/>
          <a:ln w="9525">
            <a:noFill/>
            <a:miter lim="800000"/>
            <a:headEnd/>
            <a:tailEnd/>
          </a:ln>
          <a:effectLst/>
        </p:spPr>
        <p:txBody>
          <a:bodyPr wrap="none">
            <a:spAutoFit/>
          </a:bodyPr>
          <a:lstStyle/>
          <a:p>
            <a:pPr eaLnBrk="1" hangingPunct="1">
              <a:spcBef>
                <a:spcPct val="20000"/>
              </a:spcBef>
            </a:pPr>
            <a:r>
              <a:rPr lang="en-US" sz="1600" dirty="0">
                <a:solidFill>
                  <a:schemeClr val="bg1"/>
                </a:solidFill>
                <a:latin typeface="Verdana" pitchFamily="34" charset="0"/>
              </a:rPr>
              <a:t>Activities</a:t>
            </a:r>
          </a:p>
          <a:p>
            <a:endParaRPr lang="en-US" dirty="0"/>
          </a:p>
        </p:txBody>
      </p:sp>
      <p:sp>
        <p:nvSpPr>
          <p:cNvPr id="72833" name="Text Box 129"/>
          <p:cNvSpPr txBox="1">
            <a:spLocks noChangeArrowheads="1"/>
          </p:cNvSpPr>
          <p:nvPr/>
        </p:nvSpPr>
        <p:spPr bwMode="auto">
          <a:xfrm>
            <a:off x="762000" y="4235450"/>
            <a:ext cx="1503363" cy="336550"/>
          </a:xfrm>
          <a:prstGeom prst="rect">
            <a:avLst/>
          </a:prstGeom>
          <a:noFill/>
          <a:ln w="9525">
            <a:noFill/>
            <a:miter lim="800000"/>
            <a:headEnd/>
            <a:tailEnd/>
          </a:ln>
          <a:effectLst/>
        </p:spPr>
        <p:txBody>
          <a:bodyPr wrap="none">
            <a:spAutoFit/>
          </a:bodyPr>
          <a:lstStyle/>
          <a:p>
            <a:r>
              <a:rPr lang="en-US" sz="1600" dirty="0">
                <a:solidFill>
                  <a:schemeClr val="bg1"/>
                </a:solidFill>
                <a:latin typeface="Verdana" pitchFamily="34" charset="0"/>
              </a:rPr>
              <a:t>Assessments</a:t>
            </a:r>
          </a:p>
        </p:txBody>
      </p:sp>
    </p:spTree>
    <p:extLst>
      <p:ext uri="{BB962C8B-B14F-4D97-AF65-F5344CB8AC3E}">
        <p14:creationId xmlns:p14="http://schemas.microsoft.com/office/powerpoint/2010/main" val="31645045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dirty="0"/>
              <a:t>H.O.T.S. Advance Organizer</a:t>
            </a:r>
          </a:p>
        </p:txBody>
      </p:sp>
      <p:sp>
        <p:nvSpPr>
          <p:cNvPr id="112643" name="Rectangle 3"/>
          <p:cNvSpPr>
            <a:spLocks noGrp="1" noChangeArrowheads="1"/>
          </p:cNvSpPr>
          <p:nvPr>
            <p:ph idx="1"/>
          </p:nvPr>
        </p:nvSpPr>
        <p:spPr/>
        <p:txBody>
          <a:bodyPr/>
          <a:lstStyle/>
          <a:p>
            <a:r>
              <a:rPr lang="en-US"/>
              <a:t>Higher Order Thinking Skills card sort</a:t>
            </a:r>
          </a:p>
        </p:txBody>
      </p:sp>
      <p:graphicFrame>
        <p:nvGraphicFramePr>
          <p:cNvPr id="112644" name="Group 4"/>
          <p:cNvGraphicFramePr>
            <a:graphicFrameLocks noGrp="1"/>
          </p:cNvGraphicFramePr>
          <p:nvPr>
            <p:extLst>
              <p:ext uri="{D42A27DB-BD31-4B8C-83A1-F6EECF244321}">
                <p14:modId xmlns:p14="http://schemas.microsoft.com/office/powerpoint/2010/main" val="1311643053"/>
              </p:ext>
            </p:extLst>
          </p:nvPr>
        </p:nvGraphicFramePr>
        <p:xfrm>
          <a:off x="685800" y="2730500"/>
          <a:ext cx="7848600" cy="2159000"/>
        </p:xfrm>
        <a:graphic>
          <a:graphicData uri="http://schemas.openxmlformats.org/drawingml/2006/table">
            <a:tbl>
              <a:tblPr/>
              <a:tblGrid>
                <a:gridCol w="1600200"/>
                <a:gridCol w="1066800"/>
                <a:gridCol w="1371600"/>
                <a:gridCol w="1066800"/>
                <a:gridCol w="838200"/>
                <a:gridCol w="914400"/>
                <a:gridCol w="990600"/>
              </a:tblGrid>
              <a:tr h="546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CDE9EB"/>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8C4F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656565"/>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656565"/>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27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rgbClr val="F8C4F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656565"/>
                        </a:solidFill>
                        <a:effectLst/>
                        <a:latin typeface="Verdana" pitchFamily="34" charset="0"/>
                      </a:endParaRPr>
                    </a:p>
                  </a:txBody>
                  <a:tcPr anchor="ctr" horzOverflow="overflow">
                    <a:lnL w="381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656565"/>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656565"/>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rgbClr val="656565"/>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2678" name="Text Box 38"/>
          <p:cNvSpPr txBox="1">
            <a:spLocks noChangeArrowheads="1"/>
          </p:cNvSpPr>
          <p:nvPr/>
        </p:nvSpPr>
        <p:spPr bwMode="auto">
          <a:xfrm>
            <a:off x="2209800" y="2882900"/>
            <a:ext cx="1285875" cy="274637"/>
          </a:xfrm>
          <a:prstGeom prst="rect">
            <a:avLst/>
          </a:prstGeom>
          <a:noFill/>
          <a:ln w="9525">
            <a:noFill/>
            <a:miter lim="800000"/>
            <a:headEnd/>
            <a:tailEnd/>
          </a:ln>
          <a:effectLst/>
        </p:spPr>
        <p:txBody>
          <a:bodyPr>
            <a:spAutoFit/>
          </a:bodyPr>
          <a:lstStyle/>
          <a:p>
            <a:r>
              <a:rPr lang="en-US" sz="1200" dirty="0">
                <a:latin typeface="Verdana" pitchFamily="34" charset="0"/>
              </a:rPr>
              <a:t>  </a:t>
            </a:r>
            <a:r>
              <a:rPr lang="en-US" sz="1200" dirty="0">
                <a:solidFill>
                  <a:schemeClr val="bg1"/>
                </a:solidFill>
                <a:latin typeface="Verdana" pitchFamily="34" charset="0"/>
              </a:rPr>
              <a:t>Knowledge</a:t>
            </a:r>
          </a:p>
        </p:txBody>
      </p:sp>
      <p:sp>
        <p:nvSpPr>
          <p:cNvPr id="112679" name="Text Box 39"/>
          <p:cNvSpPr txBox="1">
            <a:spLocks noChangeArrowheads="1"/>
          </p:cNvSpPr>
          <p:nvPr/>
        </p:nvSpPr>
        <p:spPr bwMode="auto">
          <a:xfrm>
            <a:off x="1660525" y="5072063"/>
            <a:ext cx="184150" cy="457200"/>
          </a:xfrm>
          <a:prstGeom prst="rect">
            <a:avLst/>
          </a:prstGeom>
          <a:noFill/>
          <a:ln w="9525">
            <a:noFill/>
            <a:miter lim="800000"/>
            <a:headEnd/>
            <a:tailEnd/>
          </a:ln>
          <a:effectLst/>
        </p:spPr>
        <p:txBody>
          <a:bodyPr wrap="none">
            <a:spAutoFit/>
          </a:bodyPr>
          <a:lstStyle/>
          <a:p>
            <a:endParaRPr lang="en-US"/>
          </a:p>
        </p:txBody>
      </p:sp>
      <p:sp>
        <p:nvSpPr>
          <p:cNvPr id="112680" name="Text Box 40"/>
          <p:cNvSpPr txBox="1">
            <a:spLocks noChangeArrowheads="1"/>
          </p:cNvSpPr>
          <p:nvPr/>
        </p:nvSpPr>
        <p:spPr bwMode="auto">
          <a:xfrm>
            <a:off x="3352800" y="2882900"/>
            <a:ext cx="1374775" cy="274637"/>
          </a:xfrm>
          <a:prstGeom prst="rect">
            <a:avLst/>
          </a:prstGeom>
          <a:noFill/>
          <a:ln w="9525">
            <a:noFill/>
            <a:miter lim="800000"/>
            <a:headEnd/>
            <a:tailEnd/>
          </a:ln>
          <a:effectLst/>
        </p:spPr>
        <p:txBody>
          <a:bodyPr wrap="none">
            <a:spAutoFit/>
          </a:bodyPr>
          <a:lstStyle/>
          <a:p>
            <a:r>
              <a:rPr lang="en-US" sz="1200" dirty="0">
                <a:solidFill>
                  <a:schemeClr val="bg1"/>
                </a:solidFill>
                <a:latin typeface="Verdana" pitchFamily="34" charset="0"/>
              </a:rPr>
              <a:t>Comprehension</a:t>
            </a:r>
          </a:p>
        </p:txBody>
      </p:sp>
      <p:sp>
        <p:nvSpPr>
          <p:cNvPr id="112681" name="Text Box 41"/>
          <p:cNvSpPr txBox="1">
            <a:spLocks noChangeArrowheads="1"/>
          </p:cNvSpPr>
          <p:nvPr/>
        </p:nvSpPr>
        <p:spPr bwMode="auto">
          <a:xfrm>
            <a:off x="4724400" y="2882900"/>
            <a:ext cx="1023938" cy="274637"/>
          </a:xfrm>
          <a:prstGeom prst="rect">
            <a:avLst/>
          </a:prstGeom>
          <a:noFill/>
          <a:ln w="9525">
            <a:noFill/>
            <a:miter lim="800000"/>
            <a:headEnd/>
            <a:tailEnd/>
          </a:ln>
          <a:effectLst/>
        </p:spPr>
        <p:txBody>
          <a:bodyPr wrap="none">
            <a:spAutoFit/>
          </a:bodyPr>
          <a:lstStyle/>
          <a:p>
            <a:r>
              <a:rPr lang="en-US" sz="1200" dirty="0">
                <a:solidFill>
                  <a:schemeClr val="bg1"/>
                </a:solidFill>
                <a:latin typeface="Verdana" pitchFamily="34" charset="0"/>
              </a:rPr>
              <a:t>Application</a:t>
            </a:r>
          </a:p>
        </p:txBody>
      </p:sp>
      <p:sp>
        <p:nvSpPr>
          <p:cNvPr id="112682" name="Text Box 42"/>
          <p:cNvSpPr txBox="1">
            <a:spLocks noChangeArrowheads="1"/>
          </p:cNvSpPr>
          <p:nvPr/>
        </p:nvSpPr>
        <p:spPr bwMode="auto">
          <a:xfrm>
            <a:off x="5791200" y="2882900"/>
            <a:ext cx="809625" cy="274637"/>
          </a:xfrm>
          <a:prstGeom prst="rect">
            <a:avLst/>
          </a:prstGeom>
          <a:noFill/>
          <a:ln w="9525">
            <a:noFill/>
            <a:miter lim="800000"/>
            <a:headEnd/>
            <a:tailEnd/>
          </a:ln>
          <a:effectLst/>
        </p:spPr>
        <p:txBody>
          <a:bodyPr wrap="none">
            <a:spAutoFit/>
          </a:bodyPr>
          <a:lstStyle/>
          <a:p>
            <a:r>
              <a:rPr lang="en-US" sz="1200" dirty="0">
                <a:solidFill>
                  <a:schemeClr val="bg1"/>
                </a:solidFill>
                <a:latin typeface="Verdana" pitchFamily="34" charset="0"/>
              </a:rPr>
              <a:t>Analysis</a:t>
            </a:r>
          </a:p>
        </p:txBody>
      </p:sp>
      <p:sp>
        <p:nvSpPr>
          <p:cNvPr id="112683" name="Text Box 43"/>
          <p:cNvSpPr txBox="1">
            <a:spLocks noChangeArrowheads="1"/>
          </p:cNvSpPr>
          <p:nvPr/>
        </p:nvSpPr>
        <p:spPr bwMode="auto">
          <a:xfrm>
            <a:off x="6629400" y="2882900"/>
            <a:ext cx="923925" cy="274637"/>
          </a:xfrm>
          <a:prstGeom prst="rect">
            <a:avLst/>
          </a:prstGeom>
          <a:noFill/>
          <a:ln w="9525">
            <a:noFill/>
            <a:miter lim="800000"/>
            <a:headEnd/>
            <a:tailEnd/>
          </a:ln>
          <a:effectLst/>
        </p:spPr>
        <p:txBody>
          <a:bodyPr wrap="none">
            <a:spAutoFit/>
          </a:bodyPr>
          <a:lstStyle/>
          <a:p>
            <a:r>
              <a:rPr lang="en-US" sz="1200" dirty="0">
                <a:solidFill>
                  <a:schemeClr val="bg1"/>
                </a:solidFill>
                <a:latin typeface="Verdana" pitchFamily="34" charset="0"/>
              </a:rPr>
              <a:t>Synthesis</a:t>
            </a:r>
          </a:p>
        </p:txBody>
      </p:sp>
      <p:sp>
        <p:nvSpPr>
          <p:cNvPr id="112684" name="Text Box 44"/>
          <p:cNvSpPr txBox="1">
            <a:spLocks noChangeArrowheads="1"/>
          </p:cNvSpPr>
          <p:nvPr/>
        </p:nvSpPr>
        <p:spPr bwMode="auto">
          <a:xfrm>
            <a:off x="7556500" y="2882900"/>
            <a:ext cx="984250" cy="274637"/>
          </a:xfrm>
          <a:prstGeom prst="rect">
            <a:avLst/>
          </a:prstGeom>
          <a:noFill/>
          <a:ln w="9525">
            <a:noFill/>
            <a:miter lim="800000"/>
            <a:headEnd/>
            <a:tailEnd/>
          </a:ln>
          <a:effectLst/>
        </p:spPr>
        <p:txBody>
          <a:bodyPr wrap="none">
            <a:spAutoFit/>
          </a:bodyPr>
          <a:lstStyle/>
          <a:p>
            <a:r>
              <a:rPr lang="en-US" sz="1200" dirty="0">
                <a:solidFill>
                  <a:schemeClr val="bg1"/>
                </a:solidFill>
                <a:latin typeface="Verdana" pitchFamily="34" charset="0"/>
              </a:rPr>
              <a:t>Evaluation</a:t>
            </a:r>
          </a:p>
        </p:txBody>
      </p:sp>
      <p:sp>
        <p:nvSpPr>
          <p:cNvPr id="112685" name="Text Box 45"/>
          <p:cNvSpPr txBox="1">
            <a:spLocks noChangeArrowheads="1"/>
          </p:cNvSpPr>
          <p:nvPr/>
        </p:nvSpPr>
        <p:spPr bwMode="auto">
          <a:xfrm>
            <a:off x="954088" y="3462337"/>
            <a:ext cx="1112805" cy="615553"/>
          </a:xfrm>
          <a:prstGeom prst="rect">
            <a:avLst/>
          </a:prstGeom>
          <a:noFill/>
          <a:ln w="9525">
            <a:noFill/>
            <a:miter lim="800000"/>
            <a:headEnd/>
            <a:tailEnd/>
          </a:ln>
          <a:effectLst/>
        </p:spPr>
        <p:txBody>
          <a:bodyPr wrap="none">
            <a:spAutoFit/>
          </a:bodyPr>
          <a:lstStyle/>
          <a:p>
            <a:pPr eaLnBrk="1" hangingPunct="1">
              <a:spcBef>
                <a:spcPct val="20000"/>
              </a:spcBef>
            </a:pPr>
            <a:r>
              <a:rPr lang="en-US" sz="1600" dirty="0">
                <a:solidFill>
                  <a:schemeClr val="bg1"/>
                </a:solidFill>
                <a:latin typeface="Verdana" pitchFamily="34" charset="0"/>
              </a:rPr>
              <a:t>Activities</a:t>
            </a:r>
          </a:p>
          <a:p>
            <a:endParaRPr lang="en-US" dirty="0"/>
          </a:p>
        </p:txBody>
      </p:sp>
      <p:sp>
        <p:nvSpPr>
          <p:cNvPr id="112686" name="Text Box 46"/>
          <p:cNvSpPr txBox="1">
            <a:spLocks noChangeArrowheads="1"/>
          </p:cNvSpPr>
          <p:nvPr/>
        </p:nvSpPr>
        <p:spPr bwMode="auto">
          <a:xfrm>
            <a:off x="762000" y="4300537"/>
            <a:ext cx="1503363" cy="336550"/>
          </a:xfrm>
          <a:prstGeom prst="rect">
            <a:avLst/>
          </a:prstGeom>
          <a:noFill/>
          <a:ln w="9525">
            <a:noFill/>
            <a:miter lim="800000"/>
            <a:headEnd/>
            <a:tailEnd/>
          </a:ln>
          <a:effectLst/>
        </p:spPr>
        <p:txBody>
          <a:bodyPr wrap="none">
            <a:spAutoFit/>
          </a:bodyPr>
          <a:lstStyle/>
          <a:p>
            <a:r>
              <a:rPr lang="en-US" sz="1600" dirty="0">
                <a:solidFill>
                  <a:schemeClr val="bg1"/>
                </a:solidFill>
                <a:latin typeface="Verdana" pitchFamily="34" charset="0"/>
              </a:rPr>
              <a:t>Assessments</a:t>
            </a:r>
          </a:p>
        </p:txBody>
      </p:sp>
      <p:graphicFrame>
        <p:nvGraphicFramePr>
          <p:cNvPr id="112687" name="Group 47"/>
          <p:cNvGraphicFramePr>
            <a:graphicFrameLocks noGrp="1"/>
          </p:cNvGraphicFramePr>
          <p:nvPr>
            <p:extLst>
              <p:ext uri="{D42A27DB-BD31-4B8C-83A1-F6EECF244321}">
                <p14:modId xmlns:p14="http://schemas.microsoft.com/office/powerpoint/2010/main" val="1353373817"/>
              </p:ext>
            </p:extLst>
          </p:nvPr>
        </p:nvGraphicFramePr>
        <p:xfrm>
          <a:off x="2286000" y="3278038"/>
          <a:ext cx="6248400" cy="1598762"/>
        </p:xfrm>
        <a:graphic>
          <a:graphicData uri="http://schemas.openxmlformats.org/drawingml/2006/table">
            <a:tbl>
              <a:tblPr/>
              <a:tblGrid>
                <a:gridCol w="1066800"/>
                <a:gridCol w="1371600"/>
                <a:gridCol w="1066800"/>
                <a:gridCol w="838200"/>
                <a:gridCol w="914400"/>
                <a:gridCol w="990600"/>
              </a:tblGrid>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rgbClr val="656565"/>
                          </a:solidFill>
                          <a:effectLst/>
                          <a:latin typeface="Verdana" pitchFamily="34" charset="0"/>
                        </a:rPr>
                        <a:t>Make a timeline of events.</a:t>
                      </a: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rgbClr val="656565"/>
                          </a:solidFill>
                          <a:effectLst/>
                          <a:latin typeface="Verdana" pitchFamily="34" charset="0"/>
                        </a:rPr>
                        <a:t>Prepare flow chart to illustrate...</a:t>
                      </a: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rgbClr val="656565"/>
                          </a:solidFill>
                          <a:effectLst/>
                          <a:latin typeface="Verdana" pitchFamily="34" charset="0"/>
                        </a:rPr>
                        <a:t>Construct model to demonstrate</a:t>
                      </a: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rgbClr val="656565"/>
                          </a:solidFill>
                          <a:effectLst/>
                          <a:latin typeface="Verdana" pitchFamily="34" charset="0"/>
                        </a:rPr>
                        <a:t>Collect data and interpret </a:t>
                      </a: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rgbClr val="656565"/>
                          </a:solidFill>
                          <a:effectLst/>
                          <a:latin typeface="Verdana" pitchFamily="34" charset="0"/>
                        </a:rPr>
                        <a:t>Write an experiment</a:t>
                      </a: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65000"/>
                              <a:lumOff val="35000"/>
                            </a:schemeClr>
                          </a:solidFill>
                          <a:effectLst/>
                          <a:latin typeface="Verdana" pitchFamily="34" charset="0"/>
                        </a:rPr>
                        <a:t>Decide which theory…</a:t>
                      </a: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r>
              <a:tr h="91296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rgbClr val="656565"/>
                          </a:solidFill>
                          <a:effectLst/>
                          <a:latin typeface="Verdana" pitchFamily="34" charset="0"/>
                        </a:rPr>
                        <a:t>What happened between…?</a:t>
                      </a: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rgbClr val="656565"/>
                          </a:solidFill>
                          <a:effectLst/>
                          <a:latin typeface="Verdana" pitchFamily="34" charset="0"/>
                        </a:rPr>
                        <a:t>Predict what might happen next.</a:t>
                      </a: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rgbClr val="656565"/>
                          </a:solidFill>
                          <a:effectLst/>
                          <a:latin typeface="Verdana" pitchFamily="34" charset="0"/>
                        </a:rPr>
                        <a:t>What changes would you make to improve…?</a:t>
                      </a: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rgbClr val="656565"/>
                          </a:solidFill>
                          <a:effectLst/>
                          <a:latin typeface="Verdana" pitchFamily="34" charset="0"/>
                        </a:rPr>
                        <a:t>…other possible outcomes?</a:t>
                      </a: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rgbClr val="656565"/>
                          </a:solidFill>
                          <a:effectLst/>
                          <a:latin typeface="Verdana" pitchFamily="34" charset="0"/>
                        </a:rPr>
                        <a:t>What is another way to approach the  </a:t>
                      </a:r>
                      <a:r>
                        <a:rPr kumimoji="0" lang="en-US" sz="1000" b="0" i="0" u="none" strike="noStrike" cap="none" normalizeH="0" baseline="0" dirty="0" err="1" smtClean="0">
                          <a:ln>
                            <a:noFill/>
                          </a:ln>
                          <a:solidFill>
                            <a:srgbClr val="656565"/>
                          </a:solidFill>
                          <a:effectLst/>
                          <a:latin typeface="Verdana" pitchFamily="34" charset="0"/>
                        </a:rPr>
                        <a:t>prob</a:t>
                      </a:r>
                      <a:r>
                        <a:rPr kumimoji="0" lang="en-US" sz="1000" b="0" i="0" u="none" strike="noStrike" cap="none" normalizeH="0" baseline="0" dirty="0" smtClean="0">
                          <a:ln>
                            <a:noFill/>
                          </a:ln>
                          <a:solidFill>
                            <a:srgbClr val="656565"/>
                          </a:solidFill>
                          <a:effectLst/>
                          <a:latin typeface="Verdana" pitchFamily="34" charset="0"/>
                        </a:rPr>
                        <a:t>?</a:t>
                      </a: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rgbClr val="656565"/>
                          </a:solidFill>
                          <a:effectLst/>
                          <a:latin typeface="Verdana" pitchFamily="34" charset="0"/>
                        </a:rPr>
                        <a:t>Defend your position. </a:t>
                      </a:r>
                    </a:p>
                  </a:txBody>
                  <a:tcPr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solidFill>
                      <a:schemeClr val="tx1"/>
                    </a:solidFill>
                  </a:tcPr>
                </a:tc>
              </a:tr>
            </a:tbl>
          </a:graphicData>
        </a:graphic>
      </p:graphicFrame>
    </p:spTree>
    <p:extLst>
      <p:ext uri="{BB962C8B-B14F-4D97-AF65-F5344CB8AC3E}">
        <p14:creationId xmlns:p14="http://schemas.microsoft.com/office/powerpoint/2010/main" val="12305013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a:t>Revised Bloom’s Taxonomy</a:t>
            </a:r>
          </a:p>
        </p:txBody>
      </p:sp>
      <p:sp>
        <p:nvSpPr>
          <p:cNvPr id="108547" name="Rectangle 3"/>
          <p:cNvSpPr>
            <a:spLocks noGrp="1" noChangeArrowheads="1"/>
          </p:cNvSpPr>
          <p:nvPr>
            <p:ph sz="half" idx="1"/>
          </p:nvPr>
        </p:nvSpPr>
        <p:spPr>
          <a:xfrm>
            <a:off x="1143000" y="1905000"/>
            <a:ext cx="3581400" cy="3657600"/>
          </a:xfrm>
          <a:solidFill>
            <a:schemeClr val="bg1"/>
          </a:solidFill>
        </p:spPr>
        <p:txBody>
          <a:bodyPr/>
          <a:lstStyle/>
          <a:p>
            <a:pPr>
              <a:buFontTx/>
              <a:buNone/>
            </a:pPr>
            <a:r>
              <a:rPr lang="en-US" b="1" dirty="0">
                <a:solidFill>
                  <a:schemeClr val="accent1"/>
                </a:solidFill>
              </a:rPr>
              <a:t>Original Bloom's </a:t>
            </a:r>
          </a:p>
          <a:p>
            <a:pPr lvl="1"/>
            <a:r>
              <a:rPr lang="en-US" sz="2800" dirty="0"/>
              <a:t>Knowledge</a:t>
            </a:r>
          </a:p>
          <a:p>
            <a:pPr lvl="1"/>
            <a:r>
              <a:rPr lang="en-US" sz="2800" dirty="0"/>
              <a:t>Comprehension</a:t>
            </a:r>
          </a:p>
          <a:p>
            <a:pPr lvl="1"/>
            <a:r>
              <a:rPr lang="en-US" sz="2800" dirty="0"/>
              <a:t>Application</a:t>
            </a:r>
          </a:p>
          <a:p>
            <a:pPr lvl="1"/>
            <a:r>
              <a:rPr lang="en-US" sz="2800" dirty="0"/>
              <a:t>Analysis</a:t>
            </a:r>
          </a:p>
          <a:p>
            <a:pPr lvl="1"/>
            <a:r>
              <a:rPr lang="en-US" sz="2800" dirty="0"/>
              <a:t>Synthesis</a:t>
            </a:r>
          </a:p>
          <a:p>
            <a:pPr lvl="1"/>
            <a:r>
              <a:rPr lang="en-US" sz="2800" dirty="0"/>
              <a:t>Evaluation</a:t>
            </a:r>
          </a:p>
        </p:txBody>
      </p:sp>
      <p:sp>
        <p:nvSpPr>
          <p:cNvPr id="108548" name="Rectangle 4"/>
          <p:cNvSpPr>
            <a:spLocks noGrp="1" noChangeArrowheads="1"/>
          </p:cNvSpPr>
          <p:nvPr>
            <p:ph sz="half" idx="2"/>
          </p:nvPr>
        </p:nvSpPr>
        <p:spPr>
          <a:xfrm>
            <a:off x="4953000" y="1905000"/>
            <a:ext cx="3505200" cy="3657600"/>
          </a:xfrm>
          <a:solidFill>
            <a:schemeClr val="bg1"/>
          </a:solidFill>
        </p:spPr>
        <p:txBody>
          <a:bodyPr/>
          <a:lstStyle/>
          <a:p>
            <a:pPr>
              <a:buFontTx/>
              <a:buNone/>
            </a:pPr>
            <a:r>
              <a:rPr lang="en-US" b="1" dirty="0"/>
              <a:t> </a:t>
            </a:r>
            <a:r>
              <a:rPr lang="en-US" b="1" dirty="0">
                <a:solidFill>
                  <a:schemeClr val="accent1"/>
                </a:solidFill>
              </a:rPr>
              <a:t>Revised Bloom’s</a:t>
            </a:r>
          </a:p>
          <a:p>
            <a:pPr lvl="1"/>
            <a:r>
              <a:rPr lang="en-US" sz="2800" dirty="0"/>
              <a:t>Remembering</a:t>
            </a:r>
          </a:p>
          <a:p>
            <a:pPr lvl="1"/>
            <a:r>
              <a:rPr lang="en-US" sz="2800" dirty="0"/>
              <a:t>Understanding</a:t>
            </a:r>
          </a:p>
          <a:p>
            <a:pPr lvl="1"/>
            <a:r>
              <a:rPr lang="en-US" sz="2800" dirty="0"/>
              <a:t>Applying</a:t>
            </a:r>
          </a:p>
          <a:p>
            <a:pPr lvl="1"/>
            <a:r>
              <a:rPr lang="en-US" sz="2800" dirty="0"/>
              <a:t>Analyzing</a:t>
            </a:r>
          </a:p>
          <a:p>
            <a:pPr lvl="1"/>
            <a:r>
              <a:rPr lang="en-US" sz="2800" dirty="0"/>
              <a:t>Evaluating</a:t>
            </a:r>
          </a:p>
          <a:p>
            <a:pPr lvl="1"/>
            <a:r>
              <a:rPr lang="en-US" sz="2800" dirty="0"/>
              <a:t>Creating</a:t>
            </a:r>
          </a:p>
        </p:txBody>
      </p:sp>
    </p:spTree>
    <p:extLst>
      <p:ext uri="{BB962C8B-B14F-4D97-AF65-F5344CB8AC3E}">
        <p14:creationId xmlns:p14="http://schemas.microsoft.com/office/powerpoint/2010/main" val="26543890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Rigor and Relevance Framework</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29943090"/>
              </p:ext>
            </p:extLst>
          </p:nvPr>
        </p:nvGraphicFramePr>
        <p:xfrm>
          <a:off x="1295400" y="1600201"/>
          <a:ext cx="7620000" cy="4190999"/>
        </p:xfrm>
        <a:graphic>
          <a:graphicData uri="http://schemas.openxmlformats.org/drawingml/2006/table">
            <a:tbl>
              <a:tblPr firstRow="1" bandRow="1">
                <a:tableStyleId>{5C22544A-7EE6-4342-B048-85BDC9FD1C3A}</a:tableStyleId>
              </a:tblPr>
              <a:tblGrid>
                <a:gridCol w="3810000"/>
                <a:gridCol w="3810000"/>
              </a:tblGrid>
              <a:tr h="2176216">
                <a:tc>
                  <a:txBody>
                    <a:bodyPr/>
                    <a:lstStyle/>
                    <a:p>
                      <a:r>
                        <a:rPr lang="en-US" dirty="0" smtClean="0"/>
                        <a:t>Quadrant C</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Students extend and refine their acquired knowledge to be able to use that knowledge automatically and routinely to analyze and solve problems and create solutions. </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Quadrant D</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Students have the competence to think in complex ways and to apply their knowledge and skills. Even when confronted with perplexing unknowns, students are able to use extensive knowledge and skill to create solutions and take action that further develops their skills and knowledge. </a:t>
                      </a:r>
                    </a:p>
                  </a:txBody>
                  <a:tcPr/>
                </a:tc>
              </a:tr>
              <a:tr h="2014783">
                <a:tc>
                  <a:txBody>
                    <a:bodyPr/>
                    <a:lstStyle/>
                    <a:p>
                      <a:r>
                        <a:rPr lang="en-US" dirty="0" smtClean="0"/>
                        <a:t>Quadrant A</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Students gather and store bits of knowledge and information. Students are primarily expected to remember or understand this knowledge. </a:t>
                      </a:r>
                    </a:p>
                    <a:p>
                      <a:endParaRPr lang="en-US" dirty="0"/>
                    </a:p>
                  </a:txBody>
                  <a:tcPr/>
                </a:tc>
                <a:tc>
                  <a:txBody>
                    <a:bodyPr/>
                    <a:lstStyle/>
                    <a:p>
                      <a:r>
                        <a:rPr lang="en-US" dirty="0" smtClean="0"/>
                        <a:t>Quadrant B</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Students use acquired knowledge to solve problems, design solutions, and complete work. The highest level of application is to apply knowledge to new and unpredictable situations. </a:t>
                      </a:r>
                    </a:p>
                  </a:txBody>
                  <a:tcPr/>
                </a:tc>
              </a:tr>
            </a:tbl>
          </a:graphicData>
        </a:graphic>
      </p:graphicFrame>
      <p:sp>
        <p:nvSpPr>
          <p:cNvPr id="5" name="TextBox 4"/>
          <p:cNvSpPr txBox="1"/>
          <p:nvPr/>
        </p:nvSpPr>
        <p:spPr>
          <a:xfrm>
            <a:off x="838200" y="2021681"/>
            <a:ext cx="304800" cy="3693319"/>
          </a:xfrm>
          <a:prstGeom prst="rect">
            <a:avLst/>
          </a:prstGeom>
          <a:noFill/>
        </p:spPr>
        <p:txBody>
          <a:bodyPr wrap="square" rtlCol="0">
            <a:spAutoFit/>
          </a:bodyPr>
          <a:lstStyle/>
          <a:p>
            <a:r>
              <a:rPr lang="en-US" dirty="0"/>
              <a:t>C</a:t>
            </a:r>
          </a:p>
          <a:p>
            <a:endParaRPr lang="en-US" dirty="0" smtClean="0"/>
          </a:p>
          <a:p>
            <a:r>
              <a:rPr lang="en-US" dirty="0"/>
              <a:t>E</a:t>
            </a:r>
          </a:p>
          <a:p>
            <a:endParaRPr lang="en-US" dirty="0" smtClean="0"/>
          </a:p>
          <a:p>
            <a:r>
              <a:rPr lang="en-US" dirty="0" smtClean="0"/>
              <a:t>A</a:t>
            </a:r>
          </a:p>
          <a:p>
            <a:endParaRPr lang="en-US" dirty="0" smtClean="0"/>
          </a:p>
          <a:p>
            <a:endParaRPr lang="en-US" dirty="0"/>
          </a:p>
          <a:p>
            <a:endParaRPr lang="en-US" dirty="0" smtClean="0"/>
          </a:p>
          <a:p>
            <a:r>
              <a:rPr lang="en-US" dirty="0" smtClean="0"/>
              <a:t>A</a:t>
            </a:r>
            <a:endParaRPr lang="en-US" dirty="0"/>
          </a:p>
          <a:p>
            <a:endParaRPr lang="en-US" dirty="0" smtClean="0"/>
          </a:p>
          <a:p>
            <a:r>
              <a:rPr lang="en-US" dirty="0"/>
              <a:t>u</a:t>
            </a:r>
            <a:endParaRPr lang="en-US" dirty="0" smtClean="0"/>
          </a:p>
          <a:p>
            <a:endParaRPr lang="en-US" dirty="0" smtClean="0"/>
          </a:p>
          <a:p>
            <a:r>
              <a:rPr lang="en-US" dirty="0"/>
              <a:t>R</a:t>
            </a:r>
          </a:p>
        </p:txBody>
      </p:sp>
      <p:sp>
        <p:nvSpPr>
          <p:cNvPr id="6" name="TextBox 5"/>
          <p:cNvSpPr txBox="1"/>
          <p:nvPr/>
        </p:nvSpPr>
        <p:spPr>
          <a:xfrm>
            <a:off x="1524000" y="5943600"/>
            <a:ext cx="7162800" cy="307777"/>
          </a:xfrm>
          <a:prstGeom prst="rect">
            <a:avLst/>
          </a:prstGeom>
          <a:noFill/>
        </p:spPr>
        <p:txBody>
          <a:bodyPr wrap="square" rtlCol="0">
            <a:spAutoFit/>
          </a:bodyPr>
          <a:lstStyle/>
          <a:p>
            <a:r>
              <a:rPr lang="en-US" sz="1200" dirty="0" smtClean="0"/>
              <a:t>  </a:t>
            </a:r>
            <a:r>
              <a:rPr lang="en-US" sz="1400" dirty="0" smtClean="0"/>
              <a:t>Knowledge     Apply knowledge     Across Disciplines      Real-world      Unpredictable real-world </a:t>
            </a:r>
            <a:endParaRPr lang="en-US" sz="1200" dirty="0"/>
          </a:p>
        </p:txBody>
      </p:sp>
    </p:spTree>
    <p:extLst>
      <p:ext uri="{BB962C8B-B14F-4D97-AF65-F5344CB8AC3E}">
        <p14:creationId xmlns:p14="http://schemas.microsoft.com/office/powerpoint/2010/main" val="34702313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33400" y="304800"/>
            <a:ext cx="8458200" cy="1143000"/>
          </a:xfrm>
        </p:spPr>
        <p:txBody>
          <a:bodyPr>
            <a:normAutofit/>
          </a:bodyPr>
          <a:lstStyle/>
          <a:p>
            <a:r>
              <a:rPr lang="en-US" dirty="0"/>
              <a:t>Rigor + Relevance = Engagement</a:t>
            </a:r>
          </a:p>
        </p:txBody>
      </p:sp>
      <p:sp>
        <p:nvSpPr>
          <p:cNvPr id="75779" name="Rectangle 3"/>
          <p:cNvSpPr>
            <a:spLocks noGrp="1" noChangeArrowheads="1"/>
          </p:cNvSpPr>
          <p:nvPr>
            <p:ph idx="1"/>
          </p:nvPr>
        </p:nvSpPr>
        <p:spPr>
          <a:xfrm>
            <a:off x="502920" y="1831848"/>
            <a:ext cx="8183880" cy="4187952"/>
          </a:xfrm>
        </p:spPr>
        <p:txBody>
          <a:bodyPr/>
          <a:lstStyle/>
          <a:p>
            <a:pPr algn="ctr">
              <a:buFontTx/>
              <a:buNone/>
            </a:pPr>
            <a:r>
              <a:rPr lang="en-US" dirty="0" smtClean="0"/>
              <a:t>Goal for Increasing Engagement, thus Learning</a:t>
            </a:r>
            <a:endParaRPr lang="en-US" dirty="0"/>
          </a:p>
        </p:txBody>
      </p:sp>
      <p:graphicFrame>
        <p:nvGraphicFramePr>
          <p:cNvPr id="75892" name="Group 116"/>
          <p:cNvGraphicFramePr>
            <a:graphicFrameLocks noGrp="1"/>
          </p:cNvGraphicFramePr>
          <p:nvPr>
            <p:extLst>
              <p:ext uri="{D42A27DB-BD31-4B8C-83A1-F6EECF244321}">
                <p14:modId xmlns:p14="http://schemas.microsoft.com/office/powerpoint/2010/main" val="1591777406"/>
              </p:ext>
            </p:extLst>
          </p:nvPr>
        </p:nvGraphicFramePr>
        <p:xfrm>
          <a:off x="762000" y="2895600"/>
          <a:ext cx="7620000" cy="2525713"/>
        </p:xfrm>
        <a:graphic>
          <a:graphicData uri="http://schemas.openxmlformats.org/drawingml/2006/table">
            <a:tbl>
              <a:tblPr/>
              <a:tblGrid>
                <a:gridCol w="1143000"/>
                <a:gridCol w="1219200"/>
                <a:gridCol w="1371600"/>
                <a:gridCol w="1066800"/>
                <a:gridCol w="914400"/>
                <a:gridCol w="990600"/>
                <a:gridCol w="914400"/>
              </a:tblGrid>
              <a:tr h="1069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rgbClr val="656565"/>
                          </a:solidFill>
                          <a:effectLst/>
                          <a:latin typeface="Verdana" pitchFamily="34" charset="0"/>
                        </a:rPr>
                        <a:t>Application of knowledge in real world context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656565"/>
                          </a:solidFill>
                          <a:effectLst/>
                          <a:latin typeface="Verdana" pitchFamily="34" charset="0"/>
                        </a:rPr>
                        <a:t>Ill-structured</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rgbClr val="656565"/>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656565"/>
                          </a:solidFill>
                          <a:effectLst/>
                          <a:latin typeface="Verdana" pitchFamily="34" charset="0"/>
                        </a:rPr>
                        <a:t>Structured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rgbClr val="656565"/>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56565"/>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56565"/>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56565"/>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56565"/>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656565"/>
                          </a:solidFill>
                          <a:effectLst/>
                          <a:latin typeface="Verdana" pitchFamily="34" charset="0"/>
                        </a:rPr>
                        <a:t>Knowledge for knowledge’s sake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56565"/>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56565"/>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56565"/>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56565"/>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56565"/>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56565"/>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7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656565"/>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smtClean="0">
                          <a:ln>
                            <a:noFill/>
                          </a:ln>
                          <a:solidFill>
                            <a:srgbClr val="656565"/>
                          </a:solidFill>
                          <a:effectLst/>
                          <a:latin typeface="Verdana" pitchFamily="34" charset="0"/>
                        </a:rPr>
                        <a:t>Remembering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smtClean="0">
                          <a:ln>
                            <a:noFill/>
                          </a:ln>
                          <a:solidFill>
                            <a:srgbClr val="656565"/>
                          </a:solidFill>
                          <a:effectLst/>
                          <a:latin typeface="Verdana" pitchFamily="34" charset="0"/>
                        </a:rPr>
                        <a:t> Understanding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smtClean="0">
                          <a:ln>
                            <a:noFill/>
                          </a:ln>
                          <a:solidFill>
                            <a:srgbClr val="656565"/>
                          </a:solidFill>
                          <a:effectLst/>
                          <a:latin typeface="Verdana" pitchFamily="34" charset="0"/>
                        </a:rPr>
                        <a:t>  Applying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smtClean="0">
                          <a:ln>
                            <a:noFill/>
                          </a:ln>
                          <a:solidFill>
                            <a:srgbClr val="656565"/>
                          </a:solidFill>
                          <a:effectLst/>
                          <a:latin typeface="Verdana" pitchFamily="34" charset="0"/>
                        </a:rPr>
                        <a:t>Analyzing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smtClean="0">
                          <a:ln>
                            <a:noFill/>
                          </a:ln>
                          <a:solidFill>
                            <a:srgbClr val="656565"/>
                          </a:solidFill>
                          <a:effectLst/>
                          <a:latin typeface="Verdana" pitchFamily="34" charset="0"/>
                        </a:rPr>
                        <a:t>Evaluating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smtClean="0">
                          <a:ln>
                            <a:noFill/>
                          </a:ln>
                          <a:solidFill>
                            <a:srgbClr val="656565"/>
                          </a:solidFill>
                          <a:effectLst/>
                          <a:latin typeface="Verdana" pitchFamily="34" charset="0"/>
                        </a:rPr>
                        <a:t>Creating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5886" name="Line 110"/>
          <p:cNvSpPr>
            <a:spLocks noChangeShapeType="1"/>
          </p:cNvSpPr>
          <p:nvPr/>
        </p:nvSpPr>
        <p:spPr bwMode="auto">
          <a:xfrm>
            <a:off x="1905000" y="3962400"/>
            <a:ext cx="6477000" cy="0"/>
          </a:xfrm>
          <a:prstGeom prst="line">
            <a:avLst/>
          </a:prstGeom>
          <a:noFill/>
          <a:ln w="6350" cap="rnd">
            <a:solidFill>
              <a:schemeClr val="tx1"/>
            </a:solidFill>
            <a:prstDash val="sysDot"/>
            <a:round/>
            <a:headEnd/>
            <a:tailEnd/>
          </a:ln>
          <a:effectLst/>
        </p:spPr>
        <p:txBody>
          <a:bodyPr/>
          <a:lstStyle/>
          <a:p>
            <a:endParaRPr lang="en-US"/>
          </a:p>
        </p:txBody>
      </p:sp>
      <p:sp>
        <p:nvSpPr>
          <p:cNvPr id="75887" name="Line 111"/>
          <p:cNvSpPr>
            <a:spLocks noChangeShapeType="1"/>
          </p:cNvSpPr>
          <p:nvPr/>
        </p:nvSpPr>
        <p:spPr bwMode="auto">
          <a:xfrm flipV="1">
            <a:off x="1981200" y="3048000"/>
            <a:ext cx="6324600" cy="1676400"/>
          </a:xfrm>
          <a:prstGeom prst="line">
            <a:avLst/>
          </a:prstGeom>
          <a:noFill/>
          <a:ln w="38100">
            <a:solidFill>
              <a:srgbClr val="FF0000"/>
            </a:solidFill>
            <a:round/>
            <a:headEnd/>
            <a:tailEnd type="stealth" w="lg" len="lg"/>
          </a:ln>
          <a:effectLst/>
        </p:spPr>
        <p:txBody>
          <a:bodyPr/>
          <a:lstStyle/>
          <a:p>
            <a:endParaRPr lang="en-US"/>
          </a:p>
        </p:txBody>
      </p:sp>
    </p:spTree>
    <p:extLst>
      <p:ext uri="{BB962C8B-B14F-4D97-AF65-F5344CB8AC3E}">
        <p14:creationId xmlns:p14="http://schemas.microsoft.com/office/powerpoint/2010/main" val="10929153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Iowa Core / Rigor &amp; Relevance</a:t>
            </a:r>
            <a:endParaRPr lang="en-US" dirty="0"/>
          </a:p>
        </p:txBody>
      </p:sp>
      <p:sp>
        <p:nvSpPr>
          <p:cNvPr id="3" name="Content Placeholder 2"/>
          <p:cNvSpPr>
            <a:spLocks noGrp="1"/>
          </p:cNvSpPr>
          <p:nvPr>
            <p:ph idx="1"/>
          </p:nvPr>
        </p:nvSpPr>
        <p:spPr>
          <a:xfrm>
            <a:off x="1066800" y="1600200"/>
            <a:ext cx="7620000" cy="4755360"/>
          </a:xfrm>
        </p:spPr>
        <p:txBody>
          <a:bodyPr>
            <a:normAutofit/>
          </a:bodyPr>
          <a:lstStyle/>
          <a:p>
            <a:r>
              <a:rPr lang="en-US" dirty="0" smtClean="0"/>
              <a:t>Characteristics of Effective Instruction</a:t>
            </a:r>
          </a:p>
          <a:p>
            <a:pPr lvl="1"/>
            <a:r>
              <a:rPr lang="en-US" sz="1700" dirty="0">
                <a:hlinkClick r:id="rId2"/>
              </a:rPr>
              <a:t>http://educateiowa.gov/index.php?option=com_content&amp;view=article&amp;id=2102</a:t>
            </a:r>
            <a:endParaRPr lang="en-US" sz="1700" dirty="0" smtClean="0"/>
          </a:p>
          <a:p>
            <a:r>
              <a:rPr lang="en-US" dirty="0" smtClean="0"/>
              <a:t>Rigor and Relevance Framework</a:t>
            </a:r>
          </a:p>
          <a:p>
            <a:pPr lvl="1"/>
            <a:r>
              <a:rPr lang="en-US" u="sng" dirty="0">
                <a:hlinkClick r:id="rId3"/>
              </a:rPr>
              <a:t>http://</a:t>
            </a:r>
            <a:r>
              <a:rPr lang="en-US" u="sng" dirty="0" smtClean="0">
                <a:hlinkClick r:id="rId3"/>
              </a:rPr>
              <a:t>www.leadered.com/rrr.html</a:t>
            </a:r>
            <a:endParaRPr lang="en-US" u="sng" dirty="0" smtClean="0"/>
          </a:p>
          <a:p>
            <a:pPr lvl="1"/>
            <a:r>
              <a:rPr lang="en-US" dirty="0" smtClean="0"/>
              <a:t>Standards/Details/Examples</a:t>
            </a:r>
          </a:p>
          <a:p>
            <a:pPr lvl="1"/>
            <a:r>
              <a:rPr lang="en-US" dirty="0" smtClean="0"/>
              <a:t>Hints about R&amp;R Framework</a:t>
            </a:r>
          </a:p>
          <a:p>
            <a:pPr lvl="1"/>
            <a:r>
              <a:rPr lang="en-US" dirty="0" smtClean="0"/>
              <a:t>Definitive answers/solution unknown (ill-defined)</a:t>
            </a:r>
          </a:p>
          <a:p>
            <a:pPr lvl="1"/>
            <a:r>
              <a:rPr lang="en-US" dirty="0" smtClean="0"/>
              <a:t>Key/rubric</a:t>
            </a:r>
          </a:p>
        </p:txBody>
      </p:sp>
      <p:sp>
        <p:nvSpPr>
          <p:cNvPr id="4" name="TextBox 3"/>
          <p:cNvSpPr txBox="1"/>
          <p:nvPr/>
        </p:nvSpPr>
        <p:spPr>
          <a:xfrm>
            <a:off x="7315200" y="762000"/>
            <a:ext cx="801373" cy="369332"/>
          </a:xfrm>
          <a:prstGeom prst="rect">
            <a:avLst/>
          </a:prstGeom>
          <a:noFill/>
        </p:spPr>
        <p:txBody>
          <a:bodyPr wrap="none" rtlCol="0">
            <a:spAutoFit/>
          </a:bodyPr>
          <a:lstStyle/>
          <a:p>
            <a:r>
              <a:rPr lang="en-US" dirty="0" smtClean="0"/>
              <a:t>Page 5</a:t>
            </a:r>
            <a:endParaRPr lang="en-US" dirty="0"/>
          </a:p>
        </p:txBody>
      </p:sp>
    </p:spTree>
    <p:extLst>
      <p:ext uri="{BB962C8B-B14F-4D97-AF65-F5344CB8AC3E}">
        <p14:creationId xmlns:p14="http://schemas.microsoft.com/office/powerpoint/2010/main" val="41957427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Bloom’s Digital Taxonomy</a:t>
            </a:r>
            <a:endParaRPr lang="en-US" dirty="0"/>
          </a:p>
        </p:txBody>
      </p:sp>
      <p:sp>
        <p:nvSpPr>
          <p:cNvPr id="3" name="Content Placeholder 2"/>
          <p:cNvSpPr>
            <a:spLocks noGrp="1"/>
          </p:cNvSpPr>
          <p:nvPr>
            <p:ph idx="1"/>
          </p:nvPr>
        </p:nvSpPr>
        <p:spPr/>
        <p:txBody>
          <a:bodyPr/>
          <a:lstStyle/>
          <a:p>
            <a:r>
              <a:rPr lang="en-US" dirty="0" smtClean="0"/>
              <a:t>Find a good reference about Bloom’s Digital Taxonomy and share it via Google Docs by creating and sharing a new document.  </a:t>
            </a:r>
            <a:r>
              <a:rPr lang="en-US" dirty="0" smtClean="0"/>
              <a:t>At the top of your document, write a reflective statement about the digital taxonomy and your level/subject.</a:t>
            </a:r>
            <a:endParaRPr lang="en-US" dirty="0"/>
          </a:p>
        </p:txBody>
      </p:sp>
    </p:spTree>
    <p:extLst>
      <p:ext uri="{BB962C8B-B14F-4D97-AF65-F5344CB8AC3E}">
        <p14:creationId xmlns:p14="http://schemas.microsoft.com/office/powerpoint/2010/main" val="33016438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Grown-up </a:t>
            </a:r>
            <a:r>
              <a:rPr lang="en-US" dirty="0" err="1" smtClean="0"/>
              <a:t>Thematics</a:t>
            </a:r>
            <a:endParaRPr lang="en-US" dirty="0"/>
          </a:p>
        </p:txBody>
      </p:sp>
      <p:sp>
        <p:nvSpPr>
          <p:cNvPr id="3" name="Content Placeholder 2"/>
          <p:cNvSpPr>
            <a:spLocks noGrp="1"/>
          </p:cNvSpPr>
          <p:nvPr>
            <p:ph idx="1"/>
          </p:nvPr>
        </p:nvSpPr>
        <p:spPr/>
        <p:txBody>
          <a:bodyPr/>
          <a:lstStyle/>
          <a:p>
            <a:r>
              <a:rPr lang="en-US" dirty="0" smtClean="0"/>
              <a:t>Overarching concept </a:t>
            </a:r>
          </a:p>
          <a:p>
            <a:pPr lvl="1"/>
            <a:r>
              <a:rPr lang="en-US" dirty="0" err="1" smtClean="0"/>
              <a:t>Teleinterns</a:t>
            </a:r>
            <a:endParaRPr lang="en-US" dirty="0" smtClean="0"/>
          </a:p>
          <a:p>
            <a:pPr lvl="1"/>
            <a:r>
              <a:rPr lang="en-US" dirty="0" smtClean="0"/>
              <a:t>Refer to </a:t>
            </a:r>
            <a:r>
              <a:rPr lang="en-US" dirty="0" smtClean="0"/>
              <a:t>adjusted Unit </a:t>
            </a:r>
            <a:r>
              <a:rPr lang="en-US" dirty="0" smtClean="0"/>
              <a:t>Checklist</a:t>
            </a:r>
            <a:endParaRPr lang="en-US" dirty="0"/>
          </a:p>
          <a:p>
            <a:r>
              <a:rPr lang="en-US" dirty="0" smtClean="0"/>
              <a:t>Use lesson plans you already have</a:t>
            </a:r>
          </a:p>
          <a:p>
            <a:r>
              <a:rPr lang="en-US" dirty="0" smtClean="0"/>
              <a:t>Problem to solve on student’s agenda</a:t>
            </a:r>
          </a:p>
        </p:txBody>
      </p:sp>
    </p:spTree>
    <p:extLst>
      <p:ext uri="{BB962C8B-B14F-4D97-AF65-F5344CB8AC3E}">
        <p14:creationId xmlns:p14="http://schemas.microsoft.com/office/powerpoint/2010/main" val="1953676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a:t>
            </a:r>
            <a:r>
              <a:rPr lang="en-US" dirty="0" smtClean="0"/>
              <a:t>Agenda: It’s about YOU!</a:t>
            </a:r>
            <a:endParaRPr lang="en-US" dirty="0"/>
          </a:p>
        </p:txBody>
      </p:sp>
      <p:sp>
        <p:nvSpPr>
          <p:cNvPr id="3" name="Content Placeholder 2"/>
          <p:cNvSpPr>
            <a:spLocks noGrp="1"/>
          </p:cNvSpPr>
          <p:nvPr>
            <p:ph idx="1"/>
          </p:nvPr>
        </p:nvSpPr>
        <p:spPr>
          <a:xfrm>
            <a:off x="1066800" y="1600200"/>
            <a:ext cx="7620000" cy="4755360"/>
          </a:xfrm>
        </p:spPr>
        <p:txBody>
          <a:bodyPr>
            <a:normAutofit/>
          </a:bodyPr>
          <a:lstStyle/>
          <a:p>
            <a:r>
              <a:rPr lang="en-US" dirty="0" smtClean="0"/>
              <a:t>Examples of forward-thinking, rigorous units</a:t>
            </a:r>
          </a:p>
          <a:p>
            <a:r>
              <a:rPr lang="en-US" dirty="0" smtClean="0"/>
              <a:t>21</a:t>
            </a:r>
            <a:r>
              <a:rPr lang="en-US" baseline="30000" dirty="0" smtClean="0"/>
              <a:t>st</a:t>
            </a:r>
            <a:r>
              <a:rPr lang="en-US" dirty="0" smtClean="0"/>
              <a:t> Century Unit Development Framework</a:t>
            </a:r>
          </a:p>
          <a:p>
            <a:r>
              <a:rPr lang="en-US" dirty="0" smtClean="0"/>
              <a:t>Rigor/Relevance Framework</a:t>
            </a:r>
          </a:p>
          <a:p>
            <a:r>
              <a:rPr lang="en-US" dirty="0" smtClean="0"/>
              <a:t>Grown-up </a:t>
            </a:r>
            <a:r>
              <a:rPr lang="en-US" dirty="0" err="1" smtClean="0"/>
              <a:t>Thematics</a:t>
            </a:r>
            <a:endParaRPr lang="en-US" dirty="0" smtClean="0"/>
          </a:p>
          <a:p>
            <a:r>
              <a:rPr lang="en-US" dirty="0" smtClean="0"/>
              <a:t>Scenario Development</a:t>
            </a:r>
          </a:p>
          <a:p>
            <a:r>
              <a:rPr lang="en-US" dirty="0" smtClean="0"/>
              <a:t>Rigorous Unit Workshop and Product</a:t>
            </a:r>
            <a:endParaRPr lang="en-US" dirty="0" smtClean="0">
              <a:hlinkClick r:id="rId3"/>
            </a:endParaRPr>
          </a:p>
          <a:p>
            <a:r>
              <a:rPr lang="en-US" dirty="0" smtClean="0">
                <a:hlinkClick r:id="rId3"/>
              </a:rPr>
              <a:t>http</a:t>
            </a:r>
            <a:r>
              <a:rPr lang="en-US" dirty="0">
                <a:hlinkClick r:id="rId3"/>
              </a:rPr>
              <a:t>://</a:t>
            </a:r>
            <a:r>
              <a:rPr lang="en-US" dirty="0" smtClean="0">
                <a:hlinkClick r:id="rId3"/>
              </a:rPr>
              <a:t>edvance21-support-wiki.wikispaces.com/Keota+Nov.+2011</a:t>
            </a:r>
            <a:r>
              <a:rPr lang="en-US" dirty="0" smtClean="0"/>
              <a:t>  OR Google Docs</a:t>
            </a:r>
            <a:endParaRPr lang="en-US" dirty="0"/>
          </a:p>
        </p:txBody>
      </p:sp>
    </p:spTree>
    <p:extLst>
      <p:ext uri="{BB962C8B-B14F-4D97-AF65-F5344CB8AC3E}">
        <p14:creationId xmlns:p14="http://schemas.microsoft.com/office/powerpoint/2010/main" val="40939826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p:txBody>
          <a:bodyPr/>
          <a:lstStyle/>
          <a:p>
            <a:r>
              <a:rPr lang="en-US" dirty="0" smtClean="0"/>
              <a:t>Teacher poses the problem</a:t>
            </a:r>
          </a:p>
          <a:p>
            <a:r>
              <a:rPr lang="en-US" dirty="0" smtClean="0"/>
              <a:t>Students do the work</a:t>
            </a:r>
          </a:p>
          <a:p>
            <a:r>
              <a:rPr lang="en-US" dirty="0" smtClean="0"/>
              <a:t>Answers/solutions are found/developed by the students (they must investigate, not just research and report – solution cannot be “found”)</a:t>
            </a:r>
          </a:p>
          <a:p>
            <a:r>
              <a:rPr lang="en-US" dirty="0" smtClean="0"/>
              <a:t>It is not about right/wrong; It is about the best defensible answer (arguing from evidence)</a:t>
            </a:r>
          </a:p>
          <a:p>
            <a:r>
              <a:rPr lang="en-US" dirty="0" smtClean="0"/>
              <a:t>Rubrics to assess</a:t>
            </a:r>
            <a:endParaRPr lang="en-US" dirty="0"/>
          </a:p>
        </p:txBody>
      </p:sp>
    </p:spTree>
    <p:extLst>
      <p:ext uri="{BB962C8B-B14F-4D97-AF65-F5344CB8AC3E}">
        <p14:creationId xmlns:p14="http://schemas.microsoft.com/office/powerpoint/2010/main" val="22433713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Examples</a:t>
            </a:r>
            <a:endParaRPr lang="en-US" dirty="0"/>
          </a:p>
        </p:txBody>
      </p:sp>
      <p:sp>
        <p:nvSpPr>
          <p:cNvPr id="3" name="Content Placeholder 2"/>
          <p:cNvSpPr>
            <a:spLocks noGrp="1"/>
          </p:cNvSpPr>
          <p:nvPr>
            <p:ph idx="1"/>
          </p:nvPr>
        </p:nvSpPr>
        <p:spPr/>
        <p:txBody>
          <a:bodyPr/>
          <a:lstStyle/>
          <a:p>
            <a:pPr lvl="1"/>
            <a:r>
              <a:rPr lang="en-US" sz="2800" dirty="0"/>
              <a:t>Patients, </a:t>
            </a:r>
            <a:r>
              <a:rPr lang="en-US" sz="2800" dirty="0" smtClean="0"/>
              <a:t>Chemical Consulting Company; Sneezing School</a:t>
            </a:r>
          </a:p>
          <a:p>
            <a:pPr lvl="1"/>
            <a:r>
              <a:rPr lang="en-US" sz="2800" dirty="0"/>
              <a:t>H</a:t>
            </a:r>
            <a:r>
              <a:rPr lang="en-US" sz="2800" dirty="0" smtClean="0"/>
              <a:t>iring </a:t>
            </a:r>
            <a:r>
              <a:rPr lang="en-US" sz="2800" dirty="0"/>
              <a:t>a writer for a newspaper column – find a columnist to follow, determine what is good about the column, emulate that person, write movie reviews – research good movie review writers.  Convince people to go and not to go.    Write dialogue, finishing </a:t>
            </a:r>
            <a:r>
              <a:rPr lang="en-US" sz="2800" dirty="0" smtClean="0"/>
              <a:t>a story</a:t>
            </a:r>
            <a:r>
              <a:rPr lang="en-US" sz="2800" dirty="0"/>
              <a:t>.  </a:t>
            </a:r>
            <a:endParaRPr lang="en-US" sz="2800" dirty="0" smtClean="0"/>
          </a:p>
          <a:p>
            <a:pPr lvl="1"/>
            <a:r>
              <a:rPr lang="en-US" sz="2800" dirty="0" smtClean="0"/>
              <a:t>Math </a:t>
            </a:r>
            <a:r>
              <a:rPr lang="en-US" sz="2800" dirty="0"/>
              <a:t>M</a:t>
            </a:r>
            <a:r>
              <a:rPr lang="en-US" sz="2800" dirty="0" smtClean="0"/>
              <a:t>all Rats</a:t>
            </a:r>
          </a:p>
          <a:p>
            <a:pPr lvl="1"/>
            <a:r>
              <a:rPr lang="en-US" sz="2800" dirty="0"/>
              <a:t>G</a:t>
            </a:r>
            <a:r>
              <a:rPr lang="en-US" sz="2800" dirty="0" smtClean="0"/>
              <a:t>lobal </a:t>
            </a:r>
            <a:r>
              <a:rPr lang="en-US" sz="2800" dirty="0"/>
              <a:t>citizenship with </a:t>
            </a:r>
            <a:r>
              <a:rPr lang="en-US" sz="2800" dirty="0" smtClean="0"/>
              <a:t>videographer</a:t>
            </a:r>
            <a:endParaRPr lang="en-US" sz="2800" dirty="0"/>
          </a:p>
        </p:txBody>
      </p:sp>
    </p:spTree>
    <p:extLst>
      <p:ext uri="{BB962C8B-B14F-4D97-AF65-F5344CB8AC3E}">
        <p14:creationId xmlns:p14="http://schemas.microsoft.com/office/powerpoint/2010/main" val="8730833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t>
            </a:r>
            <a:r>
              <a:rPr lang="en-US" dirty="0" smtClean="0"/>
              <a:t>o help stimulate your thinking…</a:t>
            </a:r>
            <a:endParaRPr lang="en-US" dirty="0"/>
          </a:p>
        </p:txBody>
      </p:sp>
      <p:sp>
        <p:nvSpPr>
          <p:cNvPr id="3" name="Content Placeholder 2"/>
          <p:cNvSpPr>
            <a:spLocks noGrp="1"/>
          </p:cNvSpPr>
          <p:nvPr>
            <p:ph idx="1"/>
          </p:nvPr>
        </p:nvSpPr>
        <p:spPr/>
        <p:txBody>
          <a:bodyPr/>
          <a:lstStyle/>
          <a:p>
            <a:r>
              <a:rPr lang="en-US" dirty="0"/>
              <a:t>Dancing Cell Phone</a:t>
            </a:r>
          </a:p>
          <a:p>
            <a:r>
              <a:rPr lang="en-US" dirty="0" err="1"/>
              <a:t>iTuned</a:t>
            </a:r>
            <a:r>
              <a:rPr lang="en-US" dirty="0"/>
              <a:t> You Out</a:t>
            </a:r>
          </a:p>
          <a:p>
            <a:r>
              <a:rPr lang="en-US" dirty="0"/>
              <a:t>BFF Moms</a:t>
            </a:r>
          </a:p>
          <a:p>
            <a:r>
              <a:rPr lang="en-US" dirty="0"/>
              <a:t>Sneezing School</a:t>
            </a:r>
          </a:p>
          <a:p>
            <a:r>
              <a:rPr lang="en-US" dirty="0"/>
              <a:t>Cell Phone Remote Control</a:t>
            </a:r>
          </a:p>
          <a:p>
            <a:endParaRPr lang="en-US" dirty="0"/>
          </a:p>
        </p:txBody>
      </p:sp>
    </p:spTree>
    <p:extLst>
      <p:ext uri="{BB962C8B-B14F-4D97-AF65-F5344CB8AC3E}">
        <p14:creationId xmlns:p14="http://schemas.microsoft.com/office/powerpoint/2010/main" val="13447927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Skeletal Unit</a:t>
            </a:r>
            <a:endParaRPr lang="en-US" dirty="0"/>
          </a:p>
        </p:txBody>
      </p:sp>
      <p:sp>
        <p:nvSpPr>
          <p:cNvPr id="3" name="Content Placeholder 2"/>
          <p:cNvSpPr>
            <a:spLocks noGrp="1"/>
          </p:cNvSpPr>
          <p:nvPr>
            <p:ph idx="1"/>
          </p:nvPr>
        </p:nvSpPr>
        <p:spPr/>
        <p:txBody>
          <a:bodyPr/>
          <a:lstStyle/>
          <a:p>
            <a:r>
              <a:rPr lang="en-US" dirty="0" smtClean="0"/>
              <a:t>Go carefully through unit, note things on the Unit checklist</a:t>
            </a:r>
            <a:endParaRPr lang="en-US" dirty="0"/>
          </a:p>
        </p:txBody>
      </p:sp>
    </p:spTree>
    <p:extLst>
      <p:ext uri="{BB962C8B-B14F-4D97-AF65-F5344CB8AC3E}">
        <p14:creationId xmlns:p14="http://schemas.microsoft.com/office/powerpoint/2010/main" val="2329395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normAutofit/>
          </a:bodyPr>
          <a:lstStyle/>
          <a:p>
            <a:r>
              <a:rPr lang="en-US" dirty="0" smtClean="0"/>
              <a:t>Growth of a Scenario</a:t>
            </a:r>
            <a:endParaRPr lang="en-US" dirty="0">
              <a:solidFill>
                <a:schemeClr val="accent1">
                  <a:lumMod val="60000"/>
                  <a:lumOff val="40000"/>
                </a:schemeClr>
              </a:solidFill>
            </a:endParaRPr>
          </a:p>
        </p:txBody>
      </p:sp>
      <p:sp>
        <p:nvSpPr>
          <p:cNvPr id="89091" name="Rectangle 3"/>
          <p:cNvSpPr>
            <a:spLocks noGrp="1" noChangeArrowheads="1"/>
          </p:cNvSpPr>
          <p:nvPr>
            <p:ph type="body" idx="1"/>
          </p:nvPr>
        </p:nvSpPr>
        <p:spPr/>
        <p:txBody>
          <a:bodyPr/>
          <a:lstStyle/>
          <a:p>
            <a:r>
              <a:rPr lang="en-US"/>
              <a:t>Theme that ties your course together?</a:t>
            </a:r>
          </a:p>
          <a:p>
            <a:r>
              <a:rPr lang="en-US"/>
              <a:t>Possible problem-solving options?</a:t>
            </a:r>
          </a:p>
          <a:p>
            <a:pPr lvl="1"/>
            <a:r>
              <a:rPr lang="en-US"/>
              <a:t>Already using the concept?  Expand…</a:t>
            </a:r>
          </a:p>
          <a:p>
            <a:pPr lvl="1"/>
            <a:r>
              <a:rPr lang="en-US"/>
              <a:t>Something in your community</a:t>
            </a:r>
          </a:p>
          <a:p>
            <a:pPr lvl="1"/>
            <a:r>
              <a:rPr lang="en-US"/>
              <a:t>Base it on something you know</a:t>
            </a:r>
          </a:p>
          <a:p>
            <a:pPr lvl="2"/>
            <a:r>
              <a:rPr lang="en-US"/>
              <a:t>Experience you’ve had</a:t>
            </a:r>
          </a:p>
          <a:p>
            <a:pPr lvl="2"/>
            <a:r>
              <a:rPr lang="en-US"/>
              <a:t>People or other organisms you know</a:t>
            </a:r>
          </a:p>
          <a:p>
            <a:endParaRPr lang="en-US"/>
          </a:p>
        </p:txBody>
      </p:sp>
      <p:sp>
        <p:nvSpPr>
          <p:cNvPr id="89092" name="AutoShape 4"/>
          <p:cNvSpPr>
            <a:spLocks noChangeArrowheads="1"/>
          </p:cNvSpPr>
          <p:nvPr/>
        </p:nvSpPr>
        <p:spPr bwMode="auto">
          <a:xfrm>
            <a:off x="1962150" y="5410200"/>
            <a:ext cx="1143000" cy="571500"/>
          </a:xfrm>
          <a:prstGeom prst="flowChartAlternateProcess">
            <a:avLst/>
          </a:prstGeom>
          <a:solidFill>
            <a:srgbClr val="FFFF99"/>
          </a:solidFill>
          <a:ln w="9525">
            <a:solidFill>
              <a:srgbClr val="000000"/>
            </a:solidFill>
            <a:miter lim="800000"/>
            <a:headEnd/>
            <a:tailEnd/>
          </a:ln>
        </p:spPr>
        <p:txBody>
          <a:bodyPr/>
          <a:lstStyle/>
          <a:p>
            <a:pPr algn="ctr"/>
            <a:r>
              <a:rPr lang="en-US" sz="1200"/>
              <a:t>Benchmark</a:t>
            </a:r>
            <a:endParaRPr lang="en-US"/>
          </a:p>
        </p:txBody>
      </p:sp>
      <p:sp>
        <p:nvSpPr>
          <p:cNvPr id="89093" name="AutoShape 5"/>
          <p:cNvSpPr>
            <a:spLocks noChangeArrowheads="1"/>
          </p:cNvSpPr>
          <p:nvPr/>
        </p:nvSpPr>
        <p:spPr bwMode="auto">
          <a:xfrm>
            <a:off x="3848100" y="5410200"/>
            <a:ext cx="914400" cy="571500"/>
          </a:xfrm>
          <a:prstGeom prst="flowChartAlternateProcess">
            <a:avLst/>
          </a:prstGeom>
          <a:solidFill>
            <a:srgbClr val="CCFFFF"/>
          </a:solidFill>
          <a:ln w="9525">
            <a:solidFill>
              <a:srgbClr val="000000"/>
            </a:solidFill>
            <a:miter lim="800000"/>
            <a:headEnd/>
            <a:tailEnd/>
          </a:ln>
        </p:spPr>
        <p:txBody>
          <a:bodyPr/>
          <a:lstStyle/>
          <a:p>
            <a:pPr algn="ctr"/>
            <a:r>
              <a:rPr lang="en-US" sz="1200" dirty="0"/>
              <a:t>Possible problem</a:t>
            </a:r>
            <a:endParaRPr lang="en-US" dirty="0"/>
          </a:p>
        </p:txBody>
      </p:sp>
      <p:sp>
        <p:nvSpPr>
          <p:cNvPr id="89094" name="AutoShape 6"/>
          <p:cNvSpPr>
            <a:spLocks noChangeArrowheads="1"/>
          </p:cNvSpPr>
          <p:nvPr/>
        </p:nvSpPr>
        <p:spPr bwMode="auto">
          <a:xfrm>
            <a:off x="3365988" y="5638800"/>
            <a:ext cx="342900" cy="114300"/>
          </a:xfrm>
          <a:prstGeom prst="rightArrow">
            <a:avLst>
              <a:gd name="adj1" fmla="val 50000"/>
              <a:gd name="adj2" fmla="val 75000"/>
            </a:avLst>
          </a:prstGeom>
          <a:solidFill>
            <a:srgbClr val="FFFFFF"/>
          </a:solidFill>
          <a:ln w="9525">
            <a:solidFill>
              <a:srgbClr val="000000"/>
            </a:solidFill>
            <a:miter lim="800000"/>
            <a:headEnd/>
            <a:tailEnd/>
          </a:ln>
        </p:spPr>
        <p:txBody>
          <a:bodyPr/>
          <a:lstStyle/>
          <a:p>
            <a:endParaRPr lang="en-US"/>
          </a:p>
        </p:txBody>
      </p:sp>
      <p:sp>
        <p:nvSpPr>
          <p:cNvPr id="89095" name="AutoShape 7"/>
          <p:cNvSpPr>
            <a:spLocks noChangeArrowheads="1"/>
          </p:cNvSpPr>
          <p:nvPr/>
        </p:nvSpPr>
        <p:spPr bwMode="auto">
          <a:xfrm>
            <a:off x="5162550" y="5638800"/>
            <a:ext cx="342900" cy="114300"/>
          </a:xfrm>
          <a:prstGeom prst="rightArrow">
            <a:avLst>
              <a:gd name="adj1" fmla="val 50000"/>
              <a:gd name="adj2" fmla="val 75000"/>
            </a:avLst>
          </a:prstGeom>
          <a:solidFill>
            <a:srgbClr val="FFFFFF"/>
          </a:solidFill>
          <a:ln w="9525">
            <a:solidFill>
              <a:srgbClr val="000000"/>
            </a:solidFill>
            <a:miter lim="800000"/>
            <a:headEnd/>
            <a:tailEnd/>
          </a:ln>
        </p:spPr>
        <p:txBody>
          <a:bodyPr/>
          <a:lstStyle/>
          <a:p>
            <a:endParaRPr lang="en-US"/>
          </a:p>
        </p:txBody>
      </p:sp>
      <p:sp>
        <p:nvSpPr>
          <p:cNvPr id="89096" name="AutoShape 8"/>
          <p:cNvSpPr>
            <a:spLocks noChangeArrowheads="1"/>
          </p:cNvSpPr>
          <p:nvPr/>
        </p:nvSpPr>
        <p:spPr bwMode="auto">
          <a:xfrm>
            <a:off x="5619750" y="5410200"/>
            <a:ext cx="914400" cy="609600"/>
          </a:xfrm>
          <a:prstGeom prst="flowChartAlternateProcess">
            <a:avLst/>
          </a:prstGeom>
          <a:solidFill>
            <a:srgbClr val="FFCC99"/>
          </a:solidFill>
          <a:ln w="9525">
            <a:solidFill>
              <a:srgbClr val="000000"/>
            </a:solidFill>
            <a:miter lim="800000"/>
            <a:headEnd/>
            <a:tailEnd/>
          </a:ln>
        </p:spPr>
        <p:txBody>
          <a:bodyPr/>
          <a:lstStyle/>
          <a:p>
            <a:pPr algn="ctr"/>
            <a:r>
              <a:rPr lang="en-US" sz="1200" dirty="0"/>
              <a:t>Relevant idea</a:t>
            </a:r>
            <a:endParaRPr lang="en-US" dirty="0"/>
          </a:p>
        </p:txBody>
      </p:sp>
      <p:sp>
        <p:nvSpPr>
          <p:cNvPr id="89097" name="AutoShape 9"/>
          <p:cNvSpPr>
            <a:spLocks noChangeArrowheads="1"/>
          </p:cNvSpPr>
          <p:nvPr/>
        </p:nvSpPr>
        <p:spPr bwMode="auto">
          <a:xfrm>
            <a:off x="6788150" y="5657850"/>
            <a:ext cx="342900" cy="114300"/>
          </a:xfrm>
          <a:prstGeom prst="rightArrow">
            <a:avLst>
              <a:gd name="adj1" fmla="val 50000"/>
              <a:gd name="adj2" fmla="val 75000"/>
            </a:avLst>
          </a:prstGeom>
          <a:solidFill>
            <a:srgbClr val="FFFFFF"/>
          </a:solidFill>
          <a:ln w="9525">
            <a:solidFill>
              <a:srgbClr val="000000"/>
            </a:solidFill>
            <a:miter lim="800000"/>
            <a:headEnd/>
            <a:tailEnd/>
          </a:ln>
        </p:spPr>
        <p:txBody>
          <a:bodyPr/>
          <a:lstStyle/>
          <a:p>
            <a:endParaRPr lang="en-US"/>
          </a:p>
        </p:txBody>
      </p:sp>
      <p:sp>
        <p:nvSpPr>
          <p:cNvPr id="89098" name="Text Box 10"/>
          <p:cNvSpPr txBox="1">
            <a:spLocks noChangeArrowheads="1"/>
          </p:cNvSpPr>
          <p:nvPr/>
        </p:nvSpPr>
        <p:spPr bwMode="auto">
          <a:xfrm>
            <a:off x="7467600" y="5384678"/>
            <a:ext cx="387350" cy="579437"/>
          </a:xfrm>
          <a:prstGeom prst="rect">
            <a:avLst/>
          </a:prstGeom>
          <a:noFill/>
          <a:ln w="9525">
            <a:noFill/>
            <a:miter lim="800000"/>
            <a:headEnd/>
            <a:tailEnd/>
          </a:ln>
          <a:effectLst/>
        </p:spPr>
        <p:txBody>
          <a:bodyPr wrap="none">
            <a:spAutoFit/>
          </a:bodyPr>
          <a:lstStyle/>
          <a:p>
            <a:r>
              <a:rPr lang="en-US" sz="3200" b="1" dirty="0"/>
              <a:t>?</a:t>
            </a:r>
          </a:p>
        </p:txBody>
      </p:sp>
    </p:spTree>
    <p:extLst>
      <p:ext uri="{BB962C8B-B14F-4D97-AF65-F5344CB8AC3E}">
        <p14:creationId xmlns:p14="http://schemas.microsoft.com/office/powerpoint/2010/main" val="24818781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304800"/>
            <a:ext cx="7772400" cy="990600"/>
          </a:xfrm>
        </p:spPr>
        <p:txBody>
          <a:bodyPr/>
          <a:lstStyle/>
          <a:p>
            <a:r>
              <a:rPr lang="en-US" dirty="0"/>
              <a:t>Conception of Scenario</a:t>
            </a:r>
          </a:p>
        </p:txBody>
      </p:sp>
      <p:sp>
        <p:nvSpPr>
          <p:cNvPr id="17411" name="Rectangle 3"/>
          <p:cNvSpPr>
            <a:spLocks noGrp="1" noChangeArrowheads="1"/>
          </p:cNvSpPr>
          <p:nvPr>
            <p:ph type="body" idx="1"/>
          </p:nvPr>
        </p:nvSpPr>
        <p:spPr>
          <a:xfrm>
            <a:off x="685800" y="1600200"/>
            <a:ext cx="8001000" cy="4572000"/>
          </a:xfrm>
        </p:spPr>
        <p:txBody>
          <a:bodyPr/>
          <a:lstStyle/>
          <a:p>
            <a:pPr>
              <a:lnSpc>
                <a:spcPct val="90000"/>
              </a:lnSpc>
            </a:pPr>
            <a:r>
              <a:rPr lang="en-US" dirty="0"/>
              <a:t>Skeletal unit problem: osteoporosis</a:t>
            </a:r>
          </a:p>
          <a:p>
            <a:pPr>
              <a:lnSpc>
                <a:spcPct val="90000"/>
              </a:lnSpc>
            </a:pPr>
            <a:r>
              <a:rPr lang="en-US" dirty="0"/>
              <a:t>Web articles on osteoporosis</a:t>
            </a:r>
          </a:p>
          <a:p>
            <a:pPr lvl="1">
              <a:lnSpc>
                <a:spcPct val="90000"/>
              </a:lnSpc>
            </a:pPr>
            <a:r>
              <a:rPr lang="en-US" sz="2400" dirty="0"/>
              <a:t>Found data for making diagnosis</a:t>
            </a:r>
          </a:p>
          <a:p>
            <a:pPr lvl="1">
              <a:lnSpc>
                <a:spcPct val="90000"/>
              </a:lnSpc>
            </a:pPr>
            <a:r>
              <a:rPr lang="en-US" sz="2400" dirty="0"/>
              <a:t>Found groups with more osteoporosis</a:t>
            </a:r>
          </a:p>
          <a:p>
            <a:pPr>
              <a:lnSpc>
                <a:spcPct val="90000"/>
              </a:lnSpc>
            </a:pPr>
            <a:r>
              <a:rPr lang="en-US" dirty="0"/>
              <a:t>Chose related group without data available (ill-structured)</a:t>
            </a:r>
          </a:p>
          <a:p>
            <a:pPr lvl="1">
              <a:lnSpc>
                <a:spcPct val="90000"/>
              </a:lnSpc>
            </a:pPr>
            <a:r>
              <a:rPr lang="en-US" sz="2400" dirty="0"/>
              <a:t>Multicultural: Tony </a:t>
            </a:r>
            <a:r>
              <a:rPr lang="en-US" sz="2400" dirty="0" err="1"/>
              <a:t>Hillerman</a:t>
            </a:r>
            <a:r>
              <a:rPr lang="en-US" sz="2400" dirty="0"/>
              <a:t> novels, Ship Rock, NM</a:t>
            </a:r>
          </a:p>
          <a:p>
            <a:pPr lvl="1">
              <a:lnSpc>
                <a:spcPct val="90000"/>
              </a:lnSpc>
            </a:pPr>
            <a:r>
              <a:rPr lang="en-US" sz="2400" dirty="0"/>
              <a:t>Invented </a:t>
            </a:r>
            <a:r>
              <a:rPr lang="en-US" sz="2400" dirty="0" err="1"/>
              <a:t>Elsu</a:t>
            </a:r>
            <a:r>
              <a:rPr lang="en-US" sz="2400" dirty="0"/>
              <a:t> Featherstone </a:t>
            </a:r>
          </a:p>
          <a:p>
            <a:pPr lvl="2">
              <a:lnSpc>
                <a:spcPct val="90000"/>
              </a:lnSpc>
            </a:pPr>
            <a:r>
              <a:rPr lang="en-US" sz="2400" dirty="0"/>
              <a:t>Baby-naming </a:t>
            </a:r>
            <a:r>
              <a:rPr lang="en-US" sz="2400" dirty="0" smtClean="0"/>
              <a:t>websites</a:t>
            </a:r>
          </a:p>
          <a:p>
            <a:pPr>
              <a:lnSpc>
                <a:spcPct val="90000"/>
              </a:lnSpc>
            </a:pPr>
            <a:r>
              <a:rPr lang="en-US" sz="3000" dirty="0" smtClean="0"/>
              <a:t>Position problem introduction at the beginning</a:t>
            </a:r>
            <a:endParaRPr lang="en-US" sz="2800" dirty="0">
              <a:solidFill>
                <a:srgbClr val="000000"/>
              </a:solidFill>
              <a:latin typeface="Times New Roman" pitchFamily="18" charset="0"/>
            </a:endParaRPr>
          </a:p>
          <a:p>
            <a:pPr lvl="1">
              <a:lnSpc>
                <a:spcPct val="90000"/>
              </a:lnSpc>
            </a:pPr>
            <a:endParaRPr lang="en-US" sz="2000" dirty="0"/>
          </a:p>
        </p:txBody>
      </p:sp>
    </p:spTree>
    <p:extLst>
      <p:ext uri="{BB962C8B-B14F-4D97-AF65-F5344CB8AC3E}">
        <p14:creationId xmlns:p14="http://schemas.microsoft.com/office/powerpoint/2010/main" val="3467408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a:t>Evolution of Scenario</a:t>
            </a:r>
          </a:p>
        </p:txBody>
      </p:sp>
      <p:sp>
        <p:nvSpPr>
          <p:cNvPr id="83971" name="Rectangle 3"/>
          <p:cNvSpPr>
            <a:spLocks noGrp="1" noChangeArrowheads="1"/>
          </p:cNvSpPr>
          <p:nvPr>
            <p:ph type="body" idx="1"/>
          </p:nvPr>
        </p:nvSpPr>
        <p:spPr>
          <a:xfrm>
            <a:off x="685800" y="1828800"/>
            <a:ext cx="8229600" cy="4267200"/>
          </a:xfrm>
        </p:spPr>
        <p:txBody>
          <a:bodyPr/>
          <a:lstStyle/>
          <a:p>
            <a:r>
              <a:rPr lang="en-US" dirty="0"/>
              <a:t>Navajo context</a:t>
            </a:r>
          </a:p>
          <a:p>
            <a:pPr lvl="1"/>
            <a:r>
              <a:rPr lang="en-US" sz="2400" dirty="0"/>
              <a:t>Found barriers to treating the Navajo</a:t>
            </a:r>
          </a:p>
          <a:p>
            <a:pPr lvl="1"/>
            <a:r>
              <a:rPr lang="en-US" sz="2400" dirty="0"/>
              <a:t>Found contributing factors for osteoporosis</a:t>
            </a:r>
          </a:p>
          <a:p>
            <a:r>
              <a:rPr lang="en-US" dirty="0"/>
              <a:t>Created patient</a:t>
            </a:r>
          </a:p>
          <a:p>
            <a:pPr lvl="1"/>
            <a:r>
              <a:rPr lang="en-US" sz="2400" dirty="0"/>
              <a:t>Necessary data to be revealed</a:t>
            </a:r>
          </a:p>
          <a:p>
            <a:pPr lvl="1"/>
            <a:r>
              <a:rPr lang="en-US" sz="2400" dirty="0"/>
              <a:t>Problem to be solved on student’s level</a:t>
            </a:r>
          </a:p>
          <a:p>
            <a:r>
              <a:rPr lang="en-US" dirty="0"/>
              <a:t>Wove regular labs into the scenario</a:t>
            </a:r>
            <a:r>
              <a:rPr lang="en-US" sz="2800" dirty="0"/>
              <a:t> </a:t>
            </a:r>
          </a:p>
          <a:p>
            <a:endParaRPr lang="en-US" dirty="0"/>
          </a:p>
        </p:txBody>
      </p:sp>
      <p:pic>
        <p:nvPicPr>
          <p:cNvPr id="83972" name="Picture 4" descr="CoverSkeletalSepia"/>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172200" y="598487"/>
            <a:ext cx="2438400" cy="1687513"/>
          </a:xfrm>
          <a:prstGeom prst="rect">
            <a:avLst/>
          </a:prstGeom>
          <a:noFill/>
        </p:spPr>
      </p:pic>
    </p:spTree>
    <p:extLst>
      <p:ext uri="{BB962C8B-B14F-4D97-AF65-F5344CB8AC3E}">
        <p14:creationId xmlns:p14="http://schemas.microsoft.com/office/powerpoint/2010/main" val="20780069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28193" y="152400"/>
            <a:ext cx="7772400" cy="990600"/>
          </a:xfrm>
        </p:spPr>
        <p:txBody>
          <a:bodyPr/>
          <a:lstStyle/>
          <a:p>
            <a:r>
              <a:rPr lang="en-US" dirty="0"/>
              <a:t>Examples of Scenarios</a:t>
            </a:r>
          </a:p>
        </p:txBody>
      </p:sp>
      <p:sp>
        <p:nvSpPr>
          <p:cNvPr id="18435" name="Rectangle 3"/>
          <p:cNvSpPr>
            <a:spLocks noGrp="1" noChangeArrowheads="1"/>
          </p:cNvSpPr>
          <p:nvPr>
            <p:ph type="body" idx="1"/>
          </p:nvPr>
        </p:nvSpPr>
        <p:spPr>
          <a:xfrm>
            <a:off x="685800" y="1524000"/>
            <a:ext cx="7772400" cy="4572000"/>
          </a:xfrm>
        </p:spPr>
        <p:txBody>
          <a:bodyPr/>
          <a:lstStyle/>
          <a:p>
            <a:r>
              <a:rPr lang="en-US" dirty="0"/>
              <a:t>Embedded scenarios in Iowa Learning Online Anatomy course</a:t>
            </a:r>
          </a:p>
          <a:p>
            <a:pPr lvl="1"/>
            <a:r>
              <a:rPr lang="en-US" dirty="0"/>
              <a:t>Colonel Weismann</a:t>
            </a:r>
          </a:p>
          <a:p>
            <a:pPr lvl="1"/>
            <a:r>
              <a:rPr lang="en-US" dirty="0"/>
              <a:t>Corrupted data</a:t>
            </a:r>
          </a:p>
          <a:p>
            <a:pPr lvl="1"/>
            <a:r>
              <a:rPr lang="en-US" dirty="0"/>
              <a:t>School </a:t>
            </a:r>
            <a:r>
              <a:rPr lang="en-US" dirty="0" smtClean="0"/>
              <a:t>nurse</a:t>
            </a:r>
            <a:endParaRPr lang="en-US" dirty="0"/>
          </a:p>
        </p:txBody>
      </p:sp>
      <p:pic>
        <p:nvPicPr>
          <p:cNvPr id="18437" name="Picture 5" descr="CoverRespiratorySepia"/>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429000" y="4419600"/>
            <a:ext cx="2357438" cy="1631950"/>
          </a:xfrm>
          <a:prstGeom prst="rect">
            <a:avLst/>
          </a:prstGeom>
          <a:noFill/>
          <a:ln>
            <a:solidFill>
              <a:schemeClr val="bg1"/>
            </a:solidFill>
          </a:ln>
        </p:spPr>
      </p:pic>
      <p:pic>
        <p:nvPicPr>
          <p:cNvPr id="18438" name="Picture 6" descr="CoverImmuneSepia"/>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288881" y="4648200"/>
            <a:ext cx="2357438" cy="1631950"/>
          </a:xfrm>
          <a:prstGeom prst="rect">
            <a:avLst/>
          </a:prstGeom>
          <a:noFill/>
        </p:spPr>
      </p:pic>
      <p:pic>
        <p:nvPicPr>
          <p:cNvPr id="18439" name="Picture 7" descr="CoverSensesSepia"/>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334000" y="2286000"/>
            <a:ext cx="2505075" cy="1733550"/>
          </a:xfrm>
          <a:prstGeom prst="rect">
            <a:avLst/>
          </a:prstGeom>
          <a:noFill/>
        </p:spPr>
      </p:pic>
      <p:sp>
        <p:nvSpPr>
          <p:cNvPr id="2" name="TextBox 1"/>
          <p:cNvSpPr txBox="1"/>
          <p:nvPr/>
        </p:nvSpPr>
        <p:spPr>
          <a:xfrm>
            <a:off x="381000" y="4595474"/>
            <a:ext cx="2514600" cy="861774"/>
          </a:xfrm>
          <a:prstGeom prst="rect">
            <a:avLst/>
          </a:prstGeom>
          <a:noFill/>
        </p:spPr>
        <p:txBody>
          <a:bodyPr wrap="square" rtlCol="0">
            <a:spAutoFit/>
          </a:bodyPr>
          <a:lstStyle/>
          <a:p>
            <a:pPr marL="0" lvl="1"/>
            <a:r>
              <a:rPr lang="en-US" sz="3200" b="1" dirty="0">
                <a:solidFill>
                  <a:srgbClr val="FF0000"/>
                </a:solidFill>
              </a:rPr>
              <a:t>TTYN:  Ideas?</a:t>
            </a:r>
          </a:p>
          <a:p>
            <a:endParaRPr lang="en-US" dirty="0"/>
          </a:p>
        </p:txBody>
      </p:sp>
    </p:spTree>
    <p:extLst>
      <p:ext uri="{BB962C8B-B14F-4D97-AF65-F5344CB8AC3E}">
        <p14:creationId xmlns:p14="http://schemas.microsoft.com/office/powerpoint/2010/main" val="2449341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fade">
                                      <p:cBhvr>
                                        <p:cTn id="7" dur="500"/>
                                        <p:tgtEl>
                                          <p:spTgt spid="1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fade">
                                      <p:cBhvr>
                                        <p:cTn id="12" dur="500"/>
                                        <p:tgtEl>
                                          <p:spTgt spid="1843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8439"/>
                                        </p:tgtEl>
                                        <p:attrNameLst>
                                          <p:attrName>style.visibility</p:attrName>
                                        </p:attrNameLst>
                                      </p:cBhvr>
                                      <p:to>
                                        <p:strVal val="visible"/>
                                      </p:to>
                                    </p:set>
                                    <p:animEffect transition="in" filter="fade">
                                      <p:cBhvr>
                                        <p:cTn id="15" dur="500"/>
                                        <p:tgtEl>
                                          <p:spTgt spid="1843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435">
                                            <p:txEl>
                                              <p:pRg st="2" end="2"/>
                                            </p:txEl>
                                          </p:spTgt>
                                        </p:tgtEl>
                                        <p:attrNameLst>
                                          <p:attrName>style.visibility</p:attrName>
                                        </p:attrNameLst>
                                      </p:cBhvr>
                                      <p:to>
                                        <p:strVal val="visible"/>
                                      </p:to>
                                    </p:set>
                                    <p:animEffect transition="in" filter="fade">
                                      <p:cBhvr>
                                        <p:cTn id="20" dur="500"/>
                                        <p:tgtEl>
                                          <p:spTgt spid="18435">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8437"/>
                                        </p:tgtEl>
                                        <p:attrNameLst>
                                          <p:attrName>style.visibility</p:attrName>
                                        </p:attrNameLst>
                                      </p:cBhvr>
                                      <p:to>
                                        <p:strVal val="visible"/>
                                      </p:to>
                                    </p:set>
                                    <p:animEffect transition="in" filter="fade">
                                      <p:cBhvr>
                                        <p:cTn id="23" dur="500"/>
                                        <p:tgtEl>
                                          <p:spTgt spid="1843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8435">
                                            <p:txEl>
                                              <p:pRg st="3" end="3"/>
                                            </p:txEl>
                                          </p:spTgt>
                                        </p:tgtEl>
                                        <p:attrNameLst>
                                          <p:attrName>style.visibility</p:attrName>
                                        </p:attrNameLst>
                                      </p:cBhvr>
                                      <p:to>
                                        <p:strVal val="visible"/>
                                      </p:to>
                                    </p:set>
                                    <p:animEffect transition="in" filter="fade">
                                      <p:cBhvr>
                                        <p:cTn id="28" dur="500"/>
                                        <p:tgtEl>
                                          <p:spTgt spid="18435">
                                            <p:txEl>
                                              <p:pRg st="3" end="3"/>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18438"/>
                                        </p:tgtEl>
                                        <p:attrNameLst>
                                          <p:attrName>style.visibility</p:attrName>
                                        </p:attrNameLst>
                                      </p:cBhvr>
                                      <p:to>
                                        <p:strVal val="visible"/>
                                      </p:to>
                                    </p:set>
                                    <p:animEffect transition="in" filter="fade">
                                      <p:cBhvr>
                                        <p:cTn id="31" dur="500"/>
                                        <p:tgtEl>
                                          <p:spTgt spid="1843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uiExpand="1" build="p"/>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B, C, Not Yet Rubric</a:t>
            </a:r>
            <a:endParaRPr lang="en-US" dirty="0"/>
          </a:p>
        </p:txBody>
      </p:sp>
      <p:sp>
        <p:nvSpPr>
          <p:cNvPr id="3" name="Content Placeholder 2"/>
          <p:cNvSpPr>
            <a:spLocks noGrp="1"/>
          </p:cNvSpPr>
          <p:nvPr>
            <p:ph idx="1"/>
          </p:nvPr>
        </p:nvSpPr>
        <p:spPr/>
        <p:txBody>
          <a:bodyPr>
            <a:normAutofit/>
          </a:bodyPr>
          <a:lstStyle/>
          <a:p>
            <a:pPr>
              <a:buNone/>
            </a:pPr>
            <a:r>
              <a:rPr lang="en-US" dirty="0" smtClean="0"/>
              <a:t> </a:t>
            </a:r>
            <a:r>
              <a:rPr lang="en-US" b="1" dirty="0" smtClean="0"/>
              <a:t>Scoring Rubric for Projects</a:t>
            </a:r>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24361561"/>
              </p:ext>
            </p:extLst>
          </p:nvPr>
        </p:nvGraphicFramePr>
        <p:xfrm>
          <a:off x="2133600" y="2438400"/>
          <a:ext cx="6172200" cy="3479800"/>
        </p:xfrm>
        <a:graphic>
          <a:graphicData uri="http://schemas.openxmlformats.org/drawingml/2006/table">
            <a:tbl>
              <a:tblPr firstRow="1" bandRow="1">
                <a:tableStyleId>{5C22544A-7EE6-4342-B048-85BDC9FD1C3A}</a:tableStyleId>
              </a:tblPr>
              <a:tblGrid>
                <a:gridCol w="1234440"/>
                <a:gridCol w="1234440"/>
                <a:gridCol w="1234440"/>
                <a:gridCol w="1234440"/>
                <a:gridCol w="1234440"/>
              </a:tblGrid>
              <a:tr h="1149292">
                <a:tc>
                  <a:txBody>
                    <a:bodyPr/>
                    <a:lstStyle/>
                    <a:p>
                      <a:pPr algn="ctr"/>
                      <a:endParaRPr lang="en-US" dirty="0"/>
                    </a:p>
                  </a:txBody>
                  <a:tcPr/>
                </a:tc>
                <a:tc>
                  <a:txBody>
                    <a:bodyPr/>
                    <a:lstStyle/>
                    <a:p>
                      <a:pPr algn="ctr"/>
                      <a:r>
                        <a:rPr lang="en-US" sz="2400" dirty="0" smtClean="0"/>
                        <a:t>A</a:t>
                      </a:r>
                      <a:endParaRPr lang="en-US" sz="2400" dirty="0"/>
                    </a:p>
                  </a:txBody>
                  <a:tcPr anchor="ctr"/>
                </a:tc>
                <a:tc>
                  <a:txBody>
                    <a:bodyPr/>
                    <a:lstStyle/>
                    <a:p>
                      <a:pPr algn="ctr"/>
                      <a:r>
                        <a:rPr lang="en-US" sz="2400" dirty="0" smtClean="0"/>
                        <a:t>B</a:t>
                      </a:r>
                      <a:endParaRPr lang="en-US" sz="2400" dirty="0"/>
                    </a:p>
                  </a:txBody>
                  <a:tcPr anchor="ctr"/>
                </a:tc>
                <a:tc>
                  <a:txBody>
                    <a:bodyPr/>
                    <a:lstStyle/>
                    <a:p>
                      <a:pPr algn="ctr"/>
                      <a:r>
                        <a:rPr lang="en-US" sz="2400" dirty="0" smtClean="0"/>
                        <a:t>C</a:t>
                      </a:r>
                      <a:endParaRPr lang="en-US" sz="2400" dirty="0"/>
                    </a:p>
                  </a:txBody>
                  <a:tcPr anchor="ctr"/>
                </a:tc>
                <a:tc>
                  <a:txBody>
                    <a:bodyPr/>
                    <a:lstStyle/>
                    <a:p>
                      <a:pPr algn="ctr"/>
                      <a:r>
                        <a:rPr lang="en-US" dirty="0" smtClean="0"/>
                        <a:t>Not Yet </a:t>
                      </a:r>
                      <a:r>
                        <a:rPr lang="en-US" sz="1200" dirty="0" smtClean="0"/>
                        <a:t>(resubmit)</a:t>
                      </a:r>
                      <a:endParaRPr lang="en-US" dirty="0"/>
                    </a:p>
                  </a:txBody>
                  <a:tcPr anchor="ctr"/>
                </a:tc>
              </a:tr>
              <a:tr h="776836">
                <a:tc>
                  <a:txBody>
                    <a:bodyPr/>
                    <a:lstStyle/>
                    <a:p>
                      <a:pPr algn="ctr"/>
                      <a:r>
                        <a:rPr lang="en-US" dirty="0" smtClean="0"/>
                        <a:t>Criteria</a:t>
                      </a:r>
                      <a:endParaRPr lang="en-US" dirty="0"/>
                    </a:p>
                  </a:txBody>
                  <a:tcPr anchor="ctr"/>
                </a:tc>
                <a:tc>
                  <a:txBody>
                    <a:bodyPr/>
                    <a:lstStyle/>
                    <a:p>
                      <a:pPr algn="ctr"/>
                      <a:endParaRPr lang="en-US"/>
                    </a:p>
                  </a:txBody>
                  <a:tcPr/>
                </a:tc>
                <a:tc>
                  <a:txBody>
                    <a:bodyPr/>
                    <a:lstStyle/>
                    <a:p>
                      <a:pPr algn="ctr"/>
                      <a:endParaRPr lang="en-US"/>
                    </a:p>
                  </a:txBody>
                  <a:tcPr/>
                </a:tc>
                <a:tc>
                  <a:txBody>
                    <a:bodyPr/>
                    <a:lstStyle/>
                    <a:p>
                      <a:pPr algn="ctr"/>
                      <a:endParaRPr lang="en-US" dirty="0"/>
                    </a:p>
                  </a:txBody>
                  <a:tcPr/>
                </a:tc>
                <a:tc>
                  <a:txBody>
                    <a:bodyPr/>
                    <a:lstStyle/>
                    <a:p>
                      <a:pPr algn="ctr"/>
                      <a:endParaRPr lang="en-US"/>
                    </a:p>
                  </a:txBody>
                  <a:tcPr/>
                </a:tc>
              </a:tr>
              <a:tr h="776836">
                <a:tc>
                  <a:txBody>
                    <a:bodyPr/>
                    <a:lstStyle/>
                    <a:p>
                      <a:pPr algn="ctr"/>
                      <a:r>
                        <a:rPr lang="en-US" dirty="0" smtClean="0"/>
                        <a:t>Criteria</a:t>
                      </a:r>
                      <a:endParaRPr lang="en-US" dirty="0"/>
                    </a:p>
                  </a:txBody>
                  <a:tcPr anchor="ctr"/>
                </a:tc>
                <a:tc>
                  <a:txBody>
                    <a:bodyPr/>
                    <a:lstStyle/>
                    <a:p>
                      <a:pPr algn="ctr"/>
                      <a:endParaRPr lang="en-US"/>
                    </a:p>
                  </a:txBody>
                  <a:tcPr/>
                </a:tc>
                <a:tc>
                  <a:txBody>
                    <a:bodyPr/>
                    <a:lstStyle/>
                    <a:p>
                      <a:pPr algn="ctr"/>
                      <a:endParaRPr lang="en-US"/>
                    </a:p>
                  </a:txBody>
                  <a:tcPr/>
                </a:tc>
                <a:tc>
                  <a:txBody>
                    <a:bodyPr/>
                    <a:lstStyle/>
                    <a:p>
                      <a:pPr algn="ctr"/>
                      <a:endParaRPr lang="en-US" dirty="0"/>
                    </a:p>
                  </a:txBody>
                  <a:tcPr/>
                </a:tc>
                <a:tc>
                  <a:txBody>
                    <a:bodyPr/>
                    <a:lstStyle/>
                    <a:p>
                      <a:pPr algn="ctr"/>
                      <a:endParaRPr lang="en-US" dirty="0"/>
                    </a:p>
                  </a:txBody>
                  <a:tcPr/>
                </a:tc>
              </a:tr>
              <a:tr h="776836">
                <a:tc>
                  <a:txBody>
                    <a:bodyPr/>
                    <a:lstStyle/>
                    <a:p>
                      <a:pPr algn="ctr"/>
                      <a:r>
                        <a:rPr lang="en-US" dirty="0" smtClean="0"/>
                        <a:t>Criteria</a:t>
                      </a:r>
                      <a:endParaRPr lang="en-US" dirty="0"/>
                    </a:p>
                  </a:txBody>
                  <a:tcPr anchor="ctr"/>
                </a:tc>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dirty="0"/>
                    </a:p>
                  </a:txBody>
                  <a:tcPr/>
                </a:tc>
              </a:tr>
            </a:tbl>
          </a:graphicData>
        </a:graphic>
      </p:graphicFrame>
    </p:spTree>
    <p:extLst>
      <p:ext uri="{BB962C8B-B14F-4D97-AF65-F5344CB8AC3E}">
        <p14:creationId xmlns:p14="http://schemas.microsoft.com/office/powerpoint/2010/main" val="1987696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 student comments about </a:t>
            </a:r>
            <a:r>
              <a:rPr lang="en-US" dirty="0" err="1" smtClean="0"/>
              <a:t>Elsu</a:t>
            </a:r>
            <a:r>
              <a:rPr lang="en-US" dirty="0" smtClean="0"/>
              <a:t>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 </a:t>
            </a:r>
            <a:r>
              <a:rPr lang="en-US" dirty="0"/>
              <a:t>really like how we used what we learned to help </a:t>
            </a:r>
            <a:r>
              <a:rPr lang="en-US" dirty="0" err="1"/>
              <a:t>Elsu</a:t>
            </a:r>
            <a:r>
              <a:rPr lang="en-US" dirty="0"/>
              <a:t>. It made learning the info easier to do and understand. </a:t>
            </a:r>
            <a:r>
              <a:rPr lang="en-US" dirty="0" smtClean="0"/>
              <a:t>In </a:t>
            </a:r>
            <a:r>
              <a:rPr lang="en-US" dirty="0"/>
              <a:t>this unit I was good about reading the websites because they helped me help </a:t>
            </a:r>
            <a:r>
              <a:rPr lang="en-US" dirty="0" err="1"/>
              <a:t>Elsu</a:t>
            </a:r>
            <a:r>
              <a:rPr lang="en-US" dirty="0" smtClean="0"/>
              <a:t>.  </a:t>
            </a:r>
          </a:p>
          <a:p>
            <a:r>
              <a:rPr lang="en-US" dirty="0" smtClean="0"/>
              <a:t>I </a:t>
            </a:r>
            <a:r>
              <a:rPr lang="en-US" dirty="0"/>
              <a:t>loved doing the </a:t>
            </a:r>
            <a:r>
              <a:rPr lang="en-US" dirty="0" err="1"/>
              <a:t>Elsu</a:t>
            </a:r>
            <a:r>
              <a:rPr lang="en-US" dirty="0"/>
              <a:t> scenario because it not only gave me a lot more insight about how osteoporosis is developed and treatments for it, but it reminded me how important calcium is to a daily diet</a:t>
            </a:r>
            <a:r>
              <a:rPr lang="en-US" dirty="0" smtClean="0"/>
              <a:t>.</a:t>
            </a:r>
          </a:p>
          <a:p>
            <a:r>
              <a:rPr lang="en-US" dirty="0"/>
              <a:t>I learned a lot about the Navajo Nation and racial statistics of those with osteoporosis. </a:t>
            </a:r>
            <a:r>
              <a:rPr lang="en-US" dirty="0" smtClean="0"/>
              <a:t> </a:t>
            </a:r>
          </a:p>
          <a:p>
            <a:r>
              <a:rPr lang="en-US" dirty="0"/>
              <a:t>I really enjoyed learning about </a:t>
            </a:r>
            <a:r>
              <a:rPr lang="en-US" dirty="0" err="1"/>
              <a:t>Elsu's</a:t>
            </a:r>
            <a:r>
              <a:rPr lang="en-US" dirty="0"/>
              <a:t> problems, and making a diagnosis. I especially liked writing the paper explaining what she needed to do and why it was important</a:t>
            </a:r>
            <a:r>
              <a:rPr lang="en-US" dirty="0" smtClean="0"/>
              <a:t>. </a:t>
            </a:r>
            <a:endParaRPr lang="en-US" dirty="0"/>
          </a:p>
        </p:txBody>
      </p:sp>
    </p:spTree>
    <p:extLst>
      <p:ext uri="{BB962C8B-B14F-4D97-AF65-F5344CB8AC3E}">
        <p14:creationId xmlns:p14="http://schemas.microsoft.com/office/powerpoint/2010/main" val="27887496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Iowa Core and Teacher Effectiveness</a:t>
            </a:r>
            <a:endParaRPr lang="en-US" dirty="0"/>
          </a:p>
        </p:txBody>
      </p:sp>
      <p:sp>
        <p:nvSpPr>
          <p:cNvPr id="3" name="Content Placeholder 2"/>
          <p:cNvSpPr>
            <a:spLocks noGrp="1"/>
          </p:cNvSpPr>
          <p:nvPr>
            <p:ph idx="1"/>
          </p:nvPr>
        </p:nvSpPr>
        <p:spPr/>
        <p:txBody>
          <a:bodyPr>
            <a:normAutofit lnSpcReduction="10000"/>
          </a:bodyPr>
          <a:lstStyle/>
          <a:p>
            <a:r>
              <a:rPr lang="en-US" dirty="0"/>
              <a:t>History of Iowa Core to Iowa Core Curriculum</a:t>
            </a:r>
          </a:p>
          <a:p>
            <a:r>
              <a:rPr lang="en-US" dirty="0"/>
              <a:t>Added START  </a:t>
            </a:r>
            <a:r>
              <a:rPr lang="en-US" dirty="0" smtClean="0"/>
              <a:t>Characteristics </a:t>
            </a:r>
            <a:r>
              <a:rPr lang="en-US" dirty="0"/>
              <a:t>of Effective Instruction</a:t>
            </a:r>
          </a:p>
          <a:p>
            <a:r>
              <a:rPr lang="en-US" dirty="0"/>
              <a:t>Google  “Iowa Characteristics of Effective Instruction”</a:t>
            </a:r>
          </a:p>
          <a:p>
            <a:pPr lvl="1"/>
            <a:r>
              <a:rPr lang="en-US" dirty="0"/>
              <a:t>S</a:t>
            </a:r>
          </a:p>
          <a:p>
            <a:pPr lvl="1"/>
            <a:r>
              <a:rPr lang="en-US" dirty="0"/>
              <a:t>T</a:t>
            </a:r>
          </a:p>
          <a:p>
            <a:pPr lvl="1"/>
            <a:r>
              <a:rPr lang="en-US" dirty="0"/>
              <a:t>A</a:t>
            </a:r>
          </a:p>
          <a:p>
            <a:pPr lvl="1"/>
            <a:r>
              <a:rPr lang="en-US" dirty="0"/>
              <a:t>R</a:t>
            </a:r>
          </a:p>
          <a:p>
            <a:pPr lvl="1"/>
            <a:r>
              <a:rPr lang="en-US" dirty="0"/>
              <a:t>T</a:t>
            </a:r>
          </a:p>
          <a:p>
            <a:endParaRPr lang="en-US" dirty="0"/>
          </a:p>
        </p:txBody>
      </p:sp>
    </p:spTree>
    <p:extLst>
      <p:ext uri="{BB962C8B-B14F-4D97-AF65-F5344CB8AC3E}">
        <p14:creationId xmlns:p14="http://schemas.microsoft.com/office/powerpoint/2010/main" val="17420122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Rigorous Unit Workshop</a:t>
            </a:r>
            <a:endParaRPr lang="en-US" dirty="0"/>
          </a:p>
        </p:txBody>
      </p:sp>
      <p:sp>
        <p:nvSpPr>
          <p:cNvPr id="3" name="Content Placeholder 2"/>
          <p:cNvSpPr>
            <a:spLocks noGrp="1"/>
          </p:cNvSpPr>
          <p:nvPr>
            <p:ph idx="1"/>
          </p:nvPr>
        </p:nvSpPr>
        <p:spPr/>
        <p:txBody>
          <a:bodyPr/>
          <a:lstStyle/>
          <a:p>
            <a:pPr lvl="1"/>
            <a:r>
              <a:rPr lang="en-US" sz="2800" dirty="0"/>
              <a:t>Come up with next or near unit</a:t>
            </a:r>
          </a:p>
          <a:p>
            <a:pPr lvl="1"/>
            <a:r>
              <a:rPr lang="en-US" sz="2800" dirty="0"/>
              <a:t>Come up with overarching concept to tie it to </a:t>
            </a:r>
          </a:p>
          <a:p>
            <a:pPr lvl="1"/>
            <a:r>
              <a:rPr lang="en-US" sz="2800" dirty="0"/>
              <a:t>Use Google </a:t>
            </a:r>
            <a:r>
              <a:rPr lang="en-US" sz="2800" dirty="0" smtClean="0"/>
              <a:t>Presentation</a:t>
            </a:r>
          </a:p>
          <a:p>
            <a:pPr lvl="1"/>
            <a:r>
              <a:rPr lang="en-US" sz="2800" dirty="0"/>
              <a:t>C</a:t>
            </a:r>
            <a:r>
              <a:rPr lang="en-US" sz="2800" dirty="0" smtClean="0"/>
              <a:t>ollaborate </a:t>
            </a:r>
            <a:r>
              <a:rPr lang="en-US" sz="2800" dirty="0"/>
              <a:t>with </a:t>
            </a:r>
            <a:r>
              <a:rPr lang="en-US" sz="2800" dirty="0" smtClean="0"/>
              <a:t>others</a:t>
            </a:r>
          </a:p>
          <a:p>
            <a:pPr lvl="1"/>
            <a:r>
              <a:rPr lang="en-US" sz="2800" dirty="0"/>
              <a:t>T</a:t>
            </a:r>
            <a:r>
              <a:rPr lang="en-US" sz="2800" dirty="0" smtClean="0"/>
              <a:t>urn </a:t>
            </a:r>
            <a:r>
              <a:rPr lang="en-US" sz="2800" dirty="0"/>
              <a:t>in your current stage of development to </a:t>
            </a:r>
            <a:r>
              <a:rPr lang="en-US" sz="2800" dirty="0" smtClean="0"/>
              <a:t>Lisa</a:t>
            </a:r>
          </a:p>
          <a:p>
            <a:pPr lvl="1"/>
            <a:r>
              <a:rPr lang="en-US" sz="2800" dirty="0" smtClean="0"/>
              <a:t>Target date? </a:t>
            </a:r>
            <a:endParaRPr lang="en-US" sz="2800" dirty="0"/>
          </a:p>
        </p:txBody>
      </p:sp>
    </p:spTree>
    <p:extLst>
      <p:ext uri="{BB962C8B-B14F-4D97-AF65-F5344CB8AC3E}">
        <p14:creationId xmlns:p14="http://schemas.microsoft.com/office/powerpoint/2010/main" val="15802764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6000" dirty="0" smtClean="0"/>
              <a:t>Thanks for your kind attention!</a:t>
            </a:r>
            <a:endParaRPr lang="en-US" sz="6000" dirty="0"/>
          </a:p>
        </p:txBody>
      </p:sp>
      <p:sp>
        <p:nvSpPr>
          <p:cNvPr id="3" name="Subtitle 2"/>
          <p:cNvSpPr>
            <a:spLocks noGrp="1"/>
          </p:cNvSpPr>
          <p:nvPr>
            <p:ph type="subTitle" idx="1"/>
          </p:nvPr>
        </p:nvSpPr>
        <p:spPr>
          <a:xfrm>
            <a:off x="914400" y="5029200"/>
            <a:ext cx="7772400" cy="533400"/>
          </a:xfrm>
        </p:spPr>
        <p:txBody>
          <a:bodyPr>
            <a:noAutofit/>
          </a:bodyPr>
          <a:lstStyle/>
          <a:p>
            <a:pPr algn="ctr"/>
            <a:r>
              <a:rPr lang="en-US" sz="3200" b="1" dirty="0" smtClean="0">
                <a:solidFill>
                  <a:schemeClr val="bg1"/>
                </a:solidFill>
              </a:rPr>
              <a:t>Go Forth and Assess!</a:t>
            </a:r>
            <a:endParaRPr lang="en-US" sz="3200" b="1" dirty="0">
              <a:solidFill>
                <a:schemeClr val="bg1"/>
              </a:solidFill>
            </a:endParaRPr>
          </a:p>
        </p:txBody>
      </p:sp>
    </p:spTree>
    <p:extLst>
      <p:ext uri="{BB962C8B-B14F-4D97-AF65-F5344CB8AC3E}">
        <p14:creationId xmlns:p14="http://schemas.microsoft.com/office/powerpoint/2010/main" val="13114090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t>Contacts</a:t>
            </a:r>
          </a:p>
        </p:txBody>
      </p:sp>
      <p:sp>
        <p:nvSpPr>
          <p:cNvPr id="73731" name="Rectangle 3"/>
          <p:cNvSpPr>
            <a:spLocks noGrp="1" noChangeArrowheads="1"/>
          </p:cNvSpPr>
          <p:nvPr>
            <p:ph idx="1"/>
          </p:nvPr>
        </p:nvSpPr>
        <p:spPr>
          <a:xfrm>
            <a:off x="1143000" y="1828800"/>
            <a:ext cx="7010400" cy="4267200"/>
          </a:xfrm>
        </p:spPr>
        <p:txBody>
          <a:bodyPr>
            <a:normAutofit lnSpcReduction="10000"/>
          </a:bodyPr>
          <a:lstStyle/>
          <a:p>
            <a:pPr>
              <a:buFontTx/>
              <a:buNone/>
            </a:pPr>
            <a:r>
              <a:rPr lang="en-US" b="1" dirty="0"/>
              <a:t>Gail B. Wortmann	</a:t>
            </a:r>
            <a:r>
              <a:rPr lang="en-US" dirty="0"/>
              <a:t>			</a:t>
            </a:r>
          </a:p>
          <a:p>
            <a:pPr>
              <a:buFontTx/>
              <a:buNone/>
            </a:pPr>
            <a:r>
              <a:rPr lang="en-US" dirty="0"/>
              <a:t>	Iowa Learning Online</a:t>
            </a:r>
          </a:p>
          <a:p>
            <a:pPr>
              <a:buFontTx/>
              <a:buNone/>
            </a:pPr>
            <a:r>
              <a:rPr lang="en-US" dirty="0"/>
              <a:t>	Great Prairie Area Education Agency</a:t>
            </a:r>
          </a:p>
          <a:p>
            <a:pPr>
              <a:buFontTx/>
              <a:buNone/>
            </a:pPr>
            <a:r>
              <a:rPr lang="en-US" dirty="0"/>
              <a:t>	2814 N. Court</a:t>
            </a:r>
          </a:p>
          <a:p>
            <a:pPr>
              <a:buFontTx/>
              <a:buNone/>
            </a:pPr>
            <a:r>
              <a:rPr lang="en-US" dirty="0"/>
              <a:t>	Ottumwa, IA</a:t>
            </a:r>
          </a:p>
          <a:p>
            <a:pPr>
              <a:buFontTx/>
              <a:buNone/>
            </a:pPr>
            <a:r>
              <a:rPr lang="en-US" dirty="0"/>
              <a:t>	641-682-8591 ext. 5233	</a:t>
            </a:r>
            <a:endParaRPr lang="en-US" dirty="0">
              <a:hlinkClick r:id="rId3"/>
            </a:endParaRPr>
          </a:p>
          <a:p>
            <a:pPr>
              <a:buFontTx/>
              <a:buNone/>
            </a:pPr>
            <a:r>
              <a:rPr lang="en-US" dirty="0">
                <a:hlinkClick r:id="rId3"/>
              </a:rPr>
              <a:t>gwortmann@iowalearningonline.org</a:t>
            </a:r>
            <a:endParaRPr lang="en-US" dirty="0"/>
          </a:p>
          <a:p>
            <a:pPr>
              <a:buFontTx/>
              <a:buNone/>
            </a:pPr>
            <a:r>
              <a:rPr lang="en-US" dirty="0" smtClean="0">
                <a:hlinkClick r:id="rId4"/>
              </a:rPr>
              <a:t>gail.wortmann@gpaea.org</a:t>
            </a:r>
            <a:r>
              <a:rPr lang="en-US" dirty="0"/>
              <a:t> </a:t>
            </a:r>
            <a:endParaRPr lang="en-US" dirty="0" smtClean="0"/>
          </a:p>
          <a:p>
            <a:pPr>
              <a:buFontTx/>
              <a:buNone/>
            </a:pPr>
            <a:endParaRPr lang="en-US" dirty="0"/>
          </a:p>
        </p:txBody>
      </p:sp>
    </p:spTree>
    <p:extLst>
      <p:ext uri="{BB962C8B-B14F-4D97-AF65-F5344CB8AC3E}">
        <p14:creationId xmlns:p14="http://schemas.microsoft.com/office/powerpoint/2010/main" val="9821079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Iowa Core and Teacher Effectiveness</a:t>
            </a:r>
            <a:endParaRPr lang="en-US" dirty="0"/>
          </a:p>
        </p:txBody>
      </p:sp>
      <p:sp>
        <p:nvSpPr>
          <p:cNvPr id="3" name="Content Placeholder 2"/>
          <p:cNvSpPr>
            <a:spLocks noGrp="1"/>
          </p:cNvSpPr>
          <p:nvPr>
            <p:ph idx="1"/>
          </p:nvPr>
        </p:nvSpPr>
        <p:spPr/>
        <p:txBody>
          <a:bodyPr>
            <a:normAutofit lnSpcReduction="10000"/>
          </a:bodyPr>
          <a:lstStyle/>
          <a:p>
            <a:r>
              <a:rPr lang="en-US" dirty="0"/>
              <a:t>History of Iowa Core to Iowa Core Curriculum</a:t>
            </a:r>
          </a:p>
          <a:p>
            <a:r>
              <a:rPr lang="en-US" dirty="0"/>
              <a:t>Added START  </a:t>
            </a:r>
            <a:r>
              <a:rPr lang="en-US" dirty="0" smtClean="0"/>
              <a:t>Characteristics </a:t>
            </a:r>
            <a:r>
              <a:rPr lang="en-US" dirty="0"/>
              <a:t>of Effective Instruction</a:t>
            </a:r>
          </a:p>
          <a:p>
            <a:r>
              <a:rPr lang="en-US" dirty="0"/>
              <a:t>Google  “Iowa Characteristics of Effective Instruction”</a:t>
            </a:r>
          </a:p>
          <a:p>
            <a:pPr lvl="1"/>
            <a:r>
              <a:rPr lang="en-US" dirty="0" smtClean="0"/>
              <a:t>Student-Centered Classrooms</a:t>
            </a:r>
            <a:endParaRPr lang="en-US" dirty="0"/>
          </a:p>
          <a:p>
            <a:pPr lvl="1"/>
            <a:r>
              <a:rPr lang="en-US" dirty="0" smtClean="0"/>
              <a:t>Teaching for Understanding</a:t>
            </a:r>
            <a:endParaRPr lang="en-US" dirty="0"/>
          </a:p>
          <a:p>
            <a:pPr lvl="1"/>
            <a:r>
              <a:rPr lang="en-US" dirty="0" smtClean="0"/>
              <a:t>Assessment for Learning </a:t>
            </a:r>
            <a:endParaRPr lang="en-US" dirty="0"/>
          </a:p>
          <a:p>
            <a:pPr lvl="1"/>
            <a:r>
              <a:rPr lang="en-US" dirty="0" smtClean="0"/>
              <a:t>Rigorous and Relevant Curriculum</a:t>
            </a:r>
            <a:endParaRPr lang="en-US" dirty="0"/>
          </a:p>
          <a:p>
            <a:pPr lvl="1"/>
            <a:r>
              <a:rPr lang="en-US" dirty="0" smtClean="0"/>
              <a:t>Teaching for Learner Differences</a:t>
            </a:r>
            <a:endParaRPr lang="en-US" dirty="0"/>
          </a:p>
          <a:p>
            <a:endParaRPr lang="en-US" dirty="0"/>
          </a:p>
        </p:txBody>
      </p:sp>
    </p:spTree>
    <p:extLst>
      <p:ext uri="{BB962C8B-B14F-4D97-AF65-F5344CB8AC3E}">
        <p14:creationId xmlns:p14="http://schemas.microsoft.com/office/powerpoint/2010/main" val="20929109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Mosquito Ringtone</a:t>
            </a:r>
            <a:endParaRPr lang="en-US" dirty="0"/>
          </a:p>
        </p:txBody>
      </p:sp>
      <p:sp>
        <p:nvSpPr>
          <p:cNvPr id="3" name="Content Placeholder 2"/>
          <p:cNvSpPr>
            <a:spLocks noGrp="1"/>
          </p:cNvSpPr>
          <p:nvPr>
            <p:ph idx="1"/>
          </p:nvPr>
        </p:nvSpPr>
        <p:spPr/>
        <p:txBody>
          <a:bodyPr>
            <a:normAutofit fontScale="92500"/>
          </a:bodyPr>
          <a:lstStyle/>
          <a:p>
            <a:r>
              <a:rPr lang="en-US" dirty="0" smtClean="0"/>
              <a:t>Young people using ringtone</a:t>
            </a:r>
          </a:p>
          <a:p>
            <a:r>
              <a:rPr lang="en-US" dirty="0" smtClean="0"/>
              <a:t>Test frequencies</a:t>
            </a:r>
          </a:p>
          <a:p>
            <a:r>
              <a:rPr lang="en-US" dirty="0" smtClean="0"/>
              <a:t>Does it work for mosquitoes?  </a:t>
            </a:r>
          </a:p>
          <a:p>
            <a:r>
              <a:rPr lang="en-US" dirty="0" smtClean="0"/>
              <a:t>If it works for mosquitoes, does it work for young people?</a:t>
            </a:r>
          </a:p>
          <a:p>
            <a:r>
              <a:rPr lang="en-US" dirty="0" smtClean="0"/>
              <a:t>Application of apps in schools for problem solving</a:t>
            </a:r>
          </a:p>
          <a:p>
            <a:r>
              <a:rPr lang="en-US" dirty="0" smtClean="0"/>
              <a:t>21</a:t>
            </a:r>
            <a:r>
              <a:rPr lang="en-US" baseline="30000" dirty="0" smtClean="0"/>
              <a:t>st</a:t>
            </a:r>
            <a:r>
              <a:rPr lang="en-US" dirty="0" smtClean="0"/>
              <a:t> Century context</a:t>
            </a:r>
          </a:p>
          <a:p>
            <a:r>
              <a:rPr lang="en-US" dirty="0" smtClean="0"/>
              <a:t>If you make it relevant problem solving, </a:t>
            </a:r>
          </a:p>
          <a:p>
            <a:pPr marL="68580" indent="0">
              <a:buNone/>
            </a:pPr>
            <a:r>
              <a:rPr lang="en-US" dirty="0"/>
              <a:t> </a:t>
            </a:r>
            <a:r>
              <a:rPr lang="en-US" dirty="0" smtClean="0"/>
              <a:t>                                                   rigor will come with it</a:t>
            </a:r>
            <a:endParaRPr lang="en-US" dirty="0"/>
          </a:p>
        </p:txBody>
      </p:sp>
    </p:spTree>
    <p:extLst>
      <p:ext uri="{BB962C8B-B14F-4D97-AF65-F5344CB8AC3E}">
        <p14:creationId xmlns:p14="http://schemas.microsoft.com/office/powerpoint/2010/main" val="2982199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fade">
                                      <p:cBhvr>
                                        <p:cTn id="4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Smartphone Apps</a:t>
            </a:r>
            <a:endParaRPr lang="en-US" dirty="0"/>
          </a:p>
        </p:txBody>
      </p:sp>
      <p:sp>
        <p:nvSpPr>
          <p:cNvPr id="3" name="Content Placeholder 2"/>
          <p:cNvSpPr>
            <a:spLocks noGrp="1"/>
          </p:cNvSpPr>
          <p:nvPr>
            <p:ph idx="1"/>
          </p:nvPr>
        </p:nvSpPr>
        <p:spPr/>
        <p:txBody>
          <a:bodyPr>
            <a:normAutofit lnSpcReduction="10000"/>
          </a:bodyPr>
          <a:lstStyle/>
          <a:p>
            <a:r>
              <a:rPr lang="en-US" sz="3600" dirty="0" smtClean="0"/>
              <a:t>Angry Birds – physics</a:t>
            </a:r>
          </a:p>
          <a:p>
            <a:r>
              <a:rPr lang="en-US" sz="3600" dirty="0" smtClean="0"/>
              <a:t>QR Codes </a:t>
            </a:r>
            <a:r>
              <a:rPr lang="en-US" dirty="0" smtClean="0"/>
              <a:t>(scavenger hunts, assignments, etc.)</a:t>
            </a:r>
          </a:p>
          <a:p>
            <a:r>
              <a:rPr lang="en-US" sz="3600" dirty="0" smtClean="0"/>
              <a:t>Camera as note-taker; kids texting evidence</a:t>
            </a:r>
          </a:p>
          <a:p>
            <a:r>
              <a:rPr lang="en-US" sz="3600" dirty="0" smtClean="0"/>
              <a:t>Google Sky</a:t>
            </a:r>
          </a:p>
          <a:p>
            <a:r>
              <a:rPr lang="en-US" sz="3600" dirty="0" smtClean="0"/>
              <a:t>Musical Lite</a:t>
            </a:r>
          </a:p>
          <a:p>
            <a:r>
              <a:rPr lang="en-US" sz="3600" dirty="0" err="1" smtClean="0"/>
              <a:t>iTuned</a:t>
            </a:r>
            <a:r>
              <a:rPr lang="en-US" sz="3600" dirty="0" smtClean="0"/>
              <a:t> You Out – Decibel</a:t>
            </a:r>
          </a:p>
          <a:p>
            <a:r>
              <a:rPr lang="en-US" sz="3600" dirty="0" smtClean="0"/>
              <a:t>Others?</a:t>
            </a:r>
            <a:endParaRPr lang="en-US" sz="3600" dirty="0"/>
          </a:p>
          <a:p>
            <a:pPr lvl="1"/>
            <a:endParaRPr lang="en-US" dirty="0" smtClean="0"/>
          </a:p>
        </p:txBody>
      </p:sp>
      <p:sp>
        <p:nvSpPr>
          <p:cNvPr id="4" name="TextBox 3"/>
          <p:cNvSpPr txBox="1"/>
          <p:nvPr/>
        </p:nvSpPr>
        <p:spPr>
          <a:xfrm>
            <a:off x="6858000" y="5715001"/>
            <a:ext cx="1447800" cy="984885"/>
          </a:xfrm>
          <a:prstGeom prst="rect">
            <a:avLst/>
          </a:prstGeom>
          <a:noFill/>
        </p:spPr>
        <p:txBody>
          <a:bodyPr wrap="square" rtlCol="0">
            <a:spAutoFit/>
          </a:bodyPr>
          <a:lstStyle/>
          <a:p>
            <a:pPr marL="0" lvl="1"/>
            <a:r>
              <a:rPr lang="en-US" sz="4000" b="1" dirty="0">
                <a:solidFill>
                  <a:srgbClr val="FF0000"/>
                </a:solidFill>
              </a:rPr>
              <a:t>TTYP</a:t>
            </a:r>
          </a:p>
          <a:p>
            <a:endParaRPr lang="en-US" dirty="0"/>
          </a:p>
        </p:txBody>
      </p:sp>
    </p:spTree>
    <p:extLst>
      <p:ext uri="{BB962C8B-B14F-4D97-AF65-F5344CB8AC3E}">
        <p14:creationId xmlns:p14="http://schemas.microsoft.com/office/powerpoint/2010/main" val="35324724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8" name="Rounded Rectangle 7"/>
          <p:cNvSpPr/>
          <p:nvPr/>
        </p:nvSpPr>
        <p:spPr>
          <a:xfrm>
            <a:off x="-1722120" y="3722688"/>
            <a:ext cx="1630680" cy="2057400"/>
          </a:xfrm>
          <a:prstGeom prst="roundRect">
            <a:avLst>
              <a:gd name="adj" fmla="val 11341"/>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Don’t forget: You can copy-paste this slide into other presentations, and move or resize the poll.</a:t>
            </a:r>
            <a:endParaRPr lang="en-US" sz="1600" dirty="0"/>
          </a:p>
        </p:txBody>
      </p:sp>
      <p:sp>
        <p:nvSpPr>
          <p:cNvPr id="10" name="Right Arrow 9"/>
          <p:cNvSpPr/>
          <p:nvPr/>
        </p:nvSpPr>
        <p:spPr>
          <a:xfrm>
            <a:off x="-1722120" y="2971800"/>
            <a:ext cx="1630680" cy="548640"/>
          </a:xfrm>
          <a:prstGeom prst="rightArrow">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smtClean="0"/>
          </a:p>
        </p:txBody>
      </p:sp>
      <p:sp>
        <p:nvSpPr>
          <p:cNvPr id="4" name="TextBox 3"/>
          <p:cNvSpPr txBox="1"/>
          <p:nvPr/>
        </p:nvSpPr>
        <p:spPr>
          <a:xfrm>
            <a:off x="0" y="6611779"/>
            <a:ext cx="3352800" cy="246221"/>
          </a:xfrm>
          <a:prstGeom prst="rect">
            <a:avLst/>
          </a:prstGeom>
          <a:noFill/>
        </p:spPr>
        <p:txBody>
          <a:bodyPr wrap="square" rtlCol="0">
            <a:spAutoFit/>
          </a:bodyPr>
          <a:lstStyle/>
          <a:p>
            <a:endParaRPr lang="en-US" sz="1000" dirty="0"/>
          </a:p>
        </p:txBody>
      </p:sp>
      <p:pic>
        <p:nvPicPr>
          <p:cNvPr id="6" name="Picture 5" descr="phone_image.jpg"/>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25106" y="4343399"/>
            <a:ext cx="1718894" cy="246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p:nvPr/>
        </p:nvPicPr>
        <p:blipFill>
          <a:blip r:embed="rId6"/>
          <a:stretch>
            <a:fillRect/>
          </a:stretch>
        </p:blipFill>
        <p:spPr>
          <a:xfrm>
            <a:off x="7557622" y="76200"/>
            <a:ext cx="1495425" cy="2101850"/>
          </a:xfrm>
          <a:prstGeom prst="rect">
            <a:avLst/>
          </a:prstGeom>
        </p:spPr>
      </p:pic>
      <p:pic>
        <p:nvPicPr>
          <p:cNvPr id="9"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68013" y="2191905"/>
            <a:ext cx="1474643"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ontrols>
      <mc:AlternateContent xmlns:mc="http://schemas.openxmlformats.org/markup-compatibility/2006">
        <mc:Choice xmlns:v="urn:schemas-microsoft-com:vml" Requires="v">
          <p:control spid="4098" name="ShockwaveFlash1" r:id="rId2" imgW="6796750" imgH="4509770"/>
        </mc:Choice>
        <mc:Fallback>
          <p:control name="ShockwaveFlash1" r:id="rId2" imgW="6796750" imgH="4509770">
            <p:pic>
              <p:nvPicPr>
                <p:cNvPr id="0" name="ShockwaveFlash1"/>
                <p:cNvPicPr preferRelativeResize="0">
                  <a:picLocks noChangeArrowheads="1" noChangeShapeType="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7391400" cy="5105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5352551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Internet access at home?</a:t>
            </a:r>
            <a:endParaRPr lang="en-US" dirty="0" smtClean="0"/>
          </a:p>
        </p:txBody>
      </p:sp>
      <p:sp>
        <p:nvSpPr>
          <p:cNvPr id="8" name="Rounded Rectangle 7"/>
          <p:cNvSpPr/>
          <p:nvPr/>
        </p:nvSpPr>
        <p:spPr>
          <a:xfrm>
            <a:off x="-1722120" y="3722688"/>
            <a:ext cx="1630680" cy="2057400"/>
          </a:xfrm>
          <a:prstGeom prst="roundRect">
            <a:avLst>
              <a:gd name="adj" fmla="val 11341"/>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Don’t forget: You can copy-paste this slide into other presentations, and move or resize the poll.</a:t>
            </a:r>
            <a:endParaRPr lang="en-US" sz="1600" dirty="0"/>
          </a:p>
        </p:txBody>
      </p:sp>
      <p:sp>
        <p:nvSpPr>
          <p:cNvPr id="10" name="Right Arrow 9"/>
          <p:cNvSpPr/>
          <p:nvPr/>
        </p:nvSpPr>
        <p:spPr>
          <a:xfrm>
            <a:off x="-1722120" y="2971800"/>
            <a:ext cx="1630680" cy="548640"/>
          </a:xfrm>
          <a:prstGeom prst="rightArrow">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smtClean="0"/>
          </a:p>
        </p:txBody>
      </p:sp>
      <p:sp>
        <p:nvSpPr>
          <p:cNvPr id="4" name="TextBox 3"/>
          <p:cNvSpPr txBox="1"/>
          <p:nvPr/>
        </p:nvSpPr>
        <p:spPr>
          <a:xfrm>
            <a:off x="0" y="6611779"/>
            <a:ext cx="3352800" cy="246221"/>
          </a:xfrm>
          <a:prstGeom prst="rect">
            <a:avLst/>
          </a:prstGeom>
          <a:noFill/>
        </p:spPr>
        <p:txBody>
          <a:bodyPr wrap="square" rtlCol="0">
            <a:spAutoFit/>
          </a:bodyPr>
          <a:lstStyle/>
          <a:p>
            <a:endParaRPr lang="en-US" sz="1000" dirty="0"/>
          </a:p>
        </p:txBody>
      </p:sp>
    </p:spTree>
    <p:controls>
      <mc:AlternateContent xmlns:mc="http://schemas.openxmlformats.org/markup-compatibility/2006">
        <mc:Choice xmlns:v="urn:schemas-microsoft-com:vml" Requires="v">
          <p:control spid="5122" name="ShockwaveFlash1" r:id="rId2" imgW="6796750" imgH="4509770"/>
        </mc:Choice>
        <mc:Fallback>
          <p:control name="ShockwaveFlash1" r:id="rId2" imgW="6796750" imgH="4509770">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1662113" y="1746250"/>
                  <a:ext cx="6796087" cy="4510088"/>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3417734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Edvance21">
      <a:dk1>
        <a:sysClr val="windowText" lastClr="000000"/>
      </a:dk1>
      <a:lt1>
        <a:sysClr val="window" lastClr="FFFFFF"/>
      </a:lt1>
      <a:dk2>
        <a:srgbClr val="000000"/>
      </a:dk2>
      <a:lt2>
        <a:srgbClr val="E9E5DC"/>
      </a:lt2>
      <a:accent1>
        <a:srgbClr val="FF0000"/>
      </a:accent1>
      <a:accent2>
        <a:srgbClr val="9B2D1F"/>
      </a:accent2>
      <a:accent3>
        <a:srgbClr val="918485"/>
      </a:accent3>
      <a:accent4>
        <a:srgbClr val="918485"/>
      </a:accent4>
      <a:accent5>
        <a:srgbClr val="9B2D1F"/>
      </a:accent5>
      <a:accent6>
        <a:srgbClr val="C00000"/>
      </a:accent6>
      <a:hlink>
        <a:srgbClr val="FF0000"/>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56167</TotalTime>
  <Words>1759</Words>
  <Application>Microsoft Office PowerPoint</Application>
  <PresentationFormat>On-screen Show (4:3)</PresentationFormat>
  <Paragraphs>332</Paragraphs>
  <Slides>42</Slides>
  <Notes>16</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Metro</vt:lpstr>
      <vt:lpstr>Rigorous unit development  </vt:lpstr>
      <vt:lpstr>Keota’s Reputation</vt:lpstr>
      <vt:lpstr>Today’s Agenda: It’s about YOU!</vt:lpstr>
      <vt:lpstr>Iowa Core and Teacher Effectiveness</vt:lpstr>
      <vt:lpstr>Iowa Core and Teacher Effectiveness</vt:lpstr>
      <vt:lpstr>Mosquito Ringtone</vt:lpstr>
      <vt:lpstr>Use of Smartphone Apps</vt:lpstr>
      <vt:lpstr>PowerPoint Presentation</vt:lpstr>
      <vt:lpstr>Internet access at home?</vt:lpstr>
      <vt:lpstr>“Think” Experiments</vt:lpstr>
      <vt:lpstr>Paleobiology</vt:lpstr>
      <vt:lpstr>PowerPoint Presentation</vt:lpstr>
      <vt:lpstr>PowerPoint Presentation</vt:lpstr>
      <vt:lpstr>PowerPoint Presentation</vt:lpstr>
      <vt:lpstr>PowerPoint Presentation</vt:lpstr>
      <vt:lpstr>PowerPoint Presentation</vt:lpstr>
      <vt:lpstr>In the Context of 21st Century Skills</vt:lpstr>
      <vt:lpstr>PowerPoint Presentation</vt:lpstr>
      <vt:lpstr>PowerPoint Presentation</vt:lpstr>
      <vt:lpstr>21st Century Unit Framework</vt:lpstr>
      <vt:lpstr>H.O.T.S. Advance Organizer</vt:lpstr>
      <vt:lpstr>H.O.T.S. Advance Organizer</vt:lpstr>
      <vt:lpstr>H.O.T.S. Advance Organizer</vt:lpstr>
      <vt:lpstr>Revised Bloom’s Taxonomy</vt:lpstr>
      <vt:lpstr>Rigor and Relevance Framework</vt:lpstr>
      <vt:lpstr>Rigor + Relevance = Engagement</vt:lpstr>
      <vt:lpstr>Iowa Core / Rigor &amp; Relevance</vt:lpstr>
      <vt:lpstr>Bloom’s Digital Taxonomy</vt:lpstr>
      <vt:lpstr>Grown-up Thematics</vt:lpstr>
      <vt:lpstr>Problem</vt:lpstr>
      <vt:lpstr>Scenario Examples</vt:lpstr>
      <vt:lpstr>To help stimulate your thinking…</vt:lpstr>
      <vt:lpstr>Skeletal Unit</vt:lpstr>
      <vt:lpstr>Growth of a Scenario</vt:lpstr>
      <vt:lpstr>Conception of Scenario</vt:lpstr>
      <vt:lpstr>Evolution of Scenario</vt:lpstr>
      <vt:lpstr>Examples of Scenarios</vt:lpstr>
      <vt:lpstr>A, B, C, Not Yet Rubric</vt:lpstr>
      <vt:lpstr>Share student comments about Elsu </vt:lpstr>
      <vt:lpstr>Rigorous Unit Workshop</vt:lpstr>
      <vt:lpstr>Thanks for your kind attention!</vt:lpstr>
      <vt:lpstr>Contacts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Gail</dc:creator>
  <cp:lastModifiedBy>Gail</cp:lastModifiedBy>
  <cp:revision>476</cp:revision>
  <cp:lastPrinted>2011-10-08T16:17:17Z</cp:lastPrinted>
  <dcterms:created xsi:type="dcterms:W3CDTF">2010-05-07T14:09:34Z</dcterms:created>
  <dcterms:modified xsi:type="dcterms:W3CDTF">2011-11-03T00:32:44Z</dcterms:modified>
</cp:coreProperties>
</file>