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ctiveX/activeX1.xml" ContentType="application/vnd.ms-office.activeX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handoutMasterIdLst>
    <p:handoutMasterId r:id="rId38"/>
  </p:handoutMasterIdLst>
  <p:sldIdLst>
    <p:sldId id="346" r:id="rId2"/>
    <p:sldId id="465" r:id="rId3"/>
    <p:sldId id="430" r:id="rId4"/>
    <p:sldId id="398" r:id="rId5"/>
    <p:sldId id="396" r:id="rId6"/>
    <p:sldId id="397" r:id="rId7"/>
    <p:sldId id="435" r:id="rId8"/>
    <p:sldId id="436" r:id="rId9"/>
    <p:sldId id="467" r:id="rId10"/>
    <p:sldId id="438" r:id="rId11"/>
    <p:sldId id="439" r:id="rId12"/>
    <p:sldId id="444" r:id="rId13"/>
    <p:sldId id="445" r:id="rId14"/>
    <p:sldId id="446" r:id="rId15"/>
    <p:sldId id="447" r:id="rId16"/>
    <p:sldId id="448" r:id="rId17"/>
    <p:sldId id="411" r:id="rId18"/>
    <p:sldId id="441" r:id="rId19"/>
    <p:sldId id="442" r:id="rId20"/>
    <p:sldId id="440" r:id="rId21"/>
    <p:sldId id="456" r:id="rId22"/>
    <p:sldId id="457" r:id="rId23"/>
    <p:sldId id="458" r:id="rId24"/>
    <p:sldId id="466" r:id="rId25"/>
    <p:sldId id="432" r:id="rId26"/>
    <p:sldId id="459" r:id="rId27"/>
    <p:sldId id="460" r:id="rId28"/>
    <p:sldId id="461" r:id="rId29"/>
    <p:sldId id="462" r:id="rId30"/>
    <p:sldId id="464" r:id="rId31"/>
    <p:sldId id="469" r:id="rId32"/>
    <p:sldId id="468" r:id="rId33"/>
    <p:sldId id="434" r:id="rId34"/>
    <p:sldId id="362" r:id="rId35"/>
    <p:sldId id="392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950" autoAdjust="0"/>
  </p:normalViewPr>
  <p:slideViewPr>
    <p:cSldViewPr>
      <p:cViewPr varScale="1">
        <p:scale>
          <a:sx n="61" d="100"/>
          <a:sy n="61" d="100"/>
        </p:scale>
        <p:origin x="-1404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E300F2-23B4-4318-9B90-1FB21084AC6A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AF37D3-AFF2-42A2-B93F-CA21193BF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743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EE9224-ADCB-4C2F-8214-D1454B4800DC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EB1AC-43EA-407B-B603-B95E254C20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660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Introduce</a:t>
            </a:r>
            <a:r>
              <a:rPr lang="en-US" baseline="0" dirty="0" smtClean="0"/>
              <a:t> myself</a:t>
            </a:r>
          </a:p>
          <a:p>
            <a:r>
              <a:rPr lang="en-US" baseline="0" dirty="0" smtClean="0"/>
              <a:t>Won’t waste your time</a:t>
            </a:r>
          </a:p>
          <a:p>
            <a:r>
              <a:rPr lang="en-US" baseline="0" dirty="0" smtClean="0"/>
              <a:t>Well-organized</a:t>
            </a:r>
          </a:p>
          <a:p>
            <a:r>
              <a:rPr lang="en-US" baseline="0" dirty="0" smtClean="0"/>
              <a:t>Know my content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EB1AC-43EA-407B-B603-B95E254C20F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384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EB1AC-43EA-407B-B603-B95E254C20F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818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Press F5 or enter presentation mode to view the poll
In an emergency during your presentation, if the poll isn't showing, navigate to this link in your web browser:
http://www.polleverywhere.com/multiple_choice_polls/MTM5MzgxNDc</a:t>
            </a:r>
          </a:p>
          <a:p>
            <a:pPr>
              <a:spcBef>
                <a:spcPct val="0"/>
              </a:spcBef>
            </a:pP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If you like, you can use this slide as a template for your own voting slides. You might use a slide like this if you feel your audience would</a:t>
            </a:r>
            <a:r>
              <a:rPr lang="en-US" baseline="0" dirty="0" smtClean="0"/>
              <a:t> benefit from </a:t>
            </a:r>
            <a:r>
              <a:rPr lang="en-US" dirty="0" smtClean="0"/>
              <a:t>the</a:t>
            </a:r>
            <a:r>
              <a:rPr lang="en-US" baseline="0" dirty="0" smtClean="0"/>
              <a:t> picture showing a text message on a phone.</a:t>
            </a:r>
            <a:endParaRPr lang="en-US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1FF443-286A-4B56-B134-A4259059825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EB1AC-43EA-407B-B603-B95E254C20F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039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500" dirty="0"/>
              <a:t>Have participants begin to mentally begin a scenario idea.</a:t>
            </a:r>
          </a:p>
          <a:p>
            <a:endParaRPr lang="en-US" sz="15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16233" indent="-216233"/>
            <a:r>
              <a:rPr lang="en-US" sz="1500" dirty="0"/>
              <a:t>Found data for making diagnosis – decided to have students determine level of problem and support decision</a:t>
            </a:r>
          </a:p>
          <a:p>
            <a:pPr marL="216233" indent="-216233"/>
            <a:r>
              <a:rPr lang="en-US" sz="1500" dirty="0"/>
              <a:t>Found ethnic groups with more osteoporosis than others</a:t>
            </a:r>
          </a:p>
          <a:p>
            <a:pPr marL="216233" indent="-216233"/>
            <a:r>
              <a:rPr lang="en-US" sz="1500" dirty="0"/>
              <a:t>Chose an ethnic related ethnic group without data available so it became a real problem to solve</a:t>
            </a:r>
          </a:p>
          <a:p>
            <a:pPr marL="216233" indent="-216233"/>
            <a:r>
              <a:rPr lang="en-US" sz="1500" dirty="0"/>
              <a:t>American Indian in southwest – what did I know?  </a:t>
            </a:r>
            <a:r>
              <a:rPr lang="en-US" sz="1500" dirty="0" err="1"/>
              <a:t>Hillerman</a:t>
            </a:r>
            <a:r>
              <a:rPr lang="en-US" sz="1500" dirty="0"/>
              <a:t> novels</a:t>
            </a:r>
          </a:p>
          <a:p>
            <a:pPr marL="216233" indent="-216233"/>
            <a:endParaRPr lang="en-US" sz="15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500" dirty="0"/>
              <a:t>Barriers to treating Navajo – full hour workshop downloadable video from Indian Health Services in Ship Rock, NM</a:t>
            </a:r>
          </a:p>
          <a:p>
            <a:r>
              <a:rPr lang="en-US" sz="1500" dirty="0"/>
              <a:t>Studied osteoporosis and found contributing factors like diet, exercise, use of alcohol and tobacco, genetics.  Wrote those into the patient’s history.</a:t>
            </a:r>
          </a:p>
          <a:p>
            <a:r>
              <a:rPr lang="en-US" sz="1500" dirty="0"/>
              <a:t>Students aren’t medical doctors – needed to set problem that was challenging, but doable.  Did not give them all information, just patient data.  They had to figure out what that meant.</a:t>
            </a:r>
          </a:p>
          <a:p>
            <a:r>
              <a:rPr lang="en-US" sz="1500" dirty="0"/>
              <a:t>Looked at labs I usually did in skeletal unit and wove them into scenario (image processing, bone composition)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500" dirty="0"/>
              <a:t>Unit 2:  </a:t>
            </a:r>
            <a:r>
              <a:rPr lang="en-US" sz="1500" dirty="0" err="1"/>
              <a:t>RoseAnn</a:t>
            </a:r>
            <a:r>
              <a:rPr lang="en-US" sz="1500" dirty="0"/>
              <a:t>		Unit 8:  Bill Boal</a:t>
            </a:r>
          </a:p>
          <a:p>
            <a:r>
              <a:rPr lang="en-US" sz="1500" dirty="0"/>
              <a:t>Unit 3:  </a:t>
            </a:r>
            <a:r>
              <a:rPr lang="en-US" sz="1500" dirty="0" err="1"/>
              <a:t>Elsu</a:t>
            </a:r>
            <a:r>
              <a:rPr lang="en-US" sz="1500" dirty="0"/>
              <a:t>		Unit 9:  School nurse</a:t>
            </a:r>
          </a:p>
          <a:p>
            <a:r>
              <a:rPr lang="en-US" sz="1500" dirty="0"/>
              <a:t>Unit 4:  Minnie		Unit 10:  Kazakhstan</a:t>
            </a:r>
          </a:p>
          <a:p>
            <a:r>
              <a:rPr lang="en-US" sz="1500" dirty="0"/>
              <a:t>Unit 5: Nick		Unit 11:  Duff Lyon</a:t>
            </a:r>
          </a:p>
          <a:p>
            <a:r>
              <a:rPr lang="en-US" sz="1500" dirty="0"/>
              <a:t>Unit 6:  Col. Weismann	Unit 12:  Bev</a:t>
            </a:r>
          </a:p>
          <a:p>
            <a:r>
              <a:rPr lang="en-US" sz="1500" dirty="0"/>
              <a:t>Unit 7:  Autumn		Unit 13:  </a:t>
            </a:r>
            <a:r>
              <a:rPr lang="en-US" sz="1500" dirty="0" err="1"/>
              <a:t>Carleigh</a:t>
            </a:r>
            <a:r>
              <a:rPr lang="en-US" sz="1500" dirty="0"/>
              <a:t>/Dillon</a:t>
            </a:r>
          </a:p>
          <a:p>
            <a:r>
              <a:rPr lang="en-US" sz="1500" dirty="0"/>
              <a:t>Unit 8:  Bill Boal		Unit 14:  Create-a-patient</a:t>
            </a:r>
          </a:p>
          <a:p>
            <a:endParaRPr lang="en-US" sz="15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19648-1321-4344-AEEC-89378615C1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CBC392-9BAF-4C22-B67E-7FBA41FFBB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14478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502920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0" y="5029200"/>
            <a:ext cx="9144000" cy="18288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shade val="30000"/>
                  <a:satMod val="115000"/>
                </a:schemeClr>
              </a:gs>
              <a:gs pos="50000">
                <a:schemeClr val="tx1">
                  <a:lumMod val="85000"/>
                  <a:shade val="67500"/>
                  <a:satMod val="115000"/>
                </a:schemeClr>
              </a:gs>
              <a:gs pos="100000">
                <a:schemeClr val="tx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Evidence Tape Blank copy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4876800"/>
            <a:ext cx="9144000" cy="797828"/>
          </a:xfrm>
          <a:prstGeom prst="rect">
            <a:avLst/>
          </a:prstGeom>
          <a:effectLst>
            <a:outerShdw blurRad="50800" dist="889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 descr="Edvance21.quarter.trans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3784318"/>
            <a:ext cx="2097504" cy="13210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19648-1321-4344-AEEC-89378615C1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CBC392-9BAF-4C22-B67E-7FBA41FFB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19648-1321-4344-AEEC-89378615C1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CBC392-9BAF-4C22-B67E-7FBA41FFB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12954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shade val="30000"/>
                  <a:satMod val="115000"/>
                </a:schemeClr>
              </a:gs>
              <a:gs pos="50000">
                <a:schemeClr val="tx1">
                  <a:lumMod val="85000"/>
                  <a:shade val="67500"/>
                  <a:satMod val="115000"/>
                </a:schemeClr>
              </a:gs>
              <a:gs pos="100000">
                <a:schemeClr val="tx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221768" y="457200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9558" y="457200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269073" y="457200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3464"/>
            <a:ext cx="8229600" cy="859536"/>
          </a:xfrm>
        </p:spPr>
        <p:txBody>
          <a:bodyPr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536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19648-1321-4344-AEEC-89378615C1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CBC392-9BAF-4C22-B67E-7FBA41FFBB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 descr="Evidence Tape Blank copy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219200"/>
            <a:ext cx="9144000" cy="152400"/>
          </a:xfrm>
          <a:prstGeom prst="rect">
            <a:avLst/>
          </a:prstGeom>
          <a:effectLst>
            <a:outerShdw blurRad="50800" dist="88900" dir="8100000" algn="tr" rotWithShape="0">
              <a:schemeClr val="tx1">
                <a:lumMod val="85000"/>
                <a:alpha val="40000"/>
              </a:schemeClr>
            </a:outerShdw>
          </a:effectLst>
        </p:spPr>
      </p:pic>
      <p:pic>
        <p:nvPicPr>
          <p:cNvPr id="15" name="Picture 14" descr="Edvance21.quarter.trans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" y="5994118"/>
            <a:ext cx="1371600" cy="8638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19648-1321-4344-AEEC-89378615C1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CBC392-9BAF-4C22-B67E-7FBA41FFBB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600201"/>
            <a:ext cx="4038600" cy="46962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600201"/>
            <a:ext cx="4038600" cy="46962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19648-1321-4344-AEEC-89378615C1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CBC392-9BAF-4C22-B67E-7FBA41FFBB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2954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shade val="30000"/>
                  <a:satMod val="115000"/>
                </a:schemeClr>
              </a:gs>
              <a:gs pos="50000">
                <a:schemeClr val="tx1">
                  <a:lumMod val="85000"/>
                  <a:shade val="67500"/>
                  <a:satMod val="115000"/>
                </a:schemeClr>
              </a:gs>
              <a:gs pos="100000">
                <a:schemeClr val="tx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38200"/>
          </a:xfrm>
        </p:spPr>
        <p:txBody>
          <a:bodyPr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269073" y="457200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221768" y="457200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309558" y="457200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pic>
        <p:nvPicPr>
          <p:cNvPr id="12" name="Picture 11" descr="Evidence Tape Blank copy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219200"/>
            <a:ext cx="9144000" cy="152400"/>
          </a:xfrm>
          <a:prstGeom prst="rect">
            <a:avLst/>
          </a:prstGeom>
          <a:effectLst>
            <a:outerShdw blurRad="50800" dist="88900" dir="8100000" algn="tr" rotWithShape="0">
              <a:schemeClr val="tx1">
                <a:lumMod val="85000"/>
                <a:alpha val="40000"/>
              </a:schemeClr>
            </a:outerShdw>
          </a:effectLst>
        </p:spPr>
      </p:pic>
      <p:pic>
        <p:nvPicPr>
          <p:cNvPr id="13" name="Picture 12" descr="Edvance21.quarter.trans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" y="5994118"/>
            <a:ext cx="1371600" cy="8638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19648-1321-4344-AEEC-89378615C1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CBC392-9BAF-4C22-B67E-7FBA41FFBB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19648-1321-4344-AEEC-89378615C1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CBC392-9BAF-4C22-B67E-7FBA41FFB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19648-1321-4344-AEEC-89378615C1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CBC392-9BAF-4C22-B67E-7FBA41FFB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519648-1321-4344-AEEC-89378615C1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CBC392-9BAF-4C22-B67E-7FBA41FFB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B519648-1321-4344-AEEC-89378615C1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FCBC392-9BAF-4C22-B67E-7FBA41FFB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9144000" cy="1524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shade val="30000"/>
                  <a:satMod val="115000"/>
                </a:schemeClr>
              </a:gs>
              <a:gs pos="50000">
                <a:schemeClr val="tx1">
                  <a:lumMod val="85000"/>
                  <a:shade val="67500"/>
                  <a:satMod val="115000"/>
                </a:schemeClr>
              </a:gs>
              <a:gs pos="100000">
                <a:schemeClr val="tx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95656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859536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783560"/>
            <a:ext cx="82296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B519648-1321-4344-AEEC-89378615C1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FCBC392-9BAF-4C22-B67E-7FBA41FFBB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 descr="Edvance21.quarter.tran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" y="5994118"/>
            <a:ext cx="1371600" cy="863882"/>
          </a:xfrm>
          <a:prstGeom prst="rect">
            <a:avLst/>
          </a:prstGeom>
        </p:spPr>
      </p:pic>
      <p:pic>
        <p:nvPicPr>
          <p:cNvPr id="20" name="Picture 19" descr="Evidence Tape Blank copy.gif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0" y="1447800"/>
            <a:ext cx="9144000" cy="152400"/>
          </a:xfrm>
          <a:prstGeom prst="rect">
            <a:avLst/>
          </a:prstGeom>
          <a:effectLst>
            <a:outerShdw blurRad="50800" dist="88900" dir="8100000" algn="tr" rotWithShape="0">
              <a:schemeClr val="tx1">
                <a:lumMod val="85000"/>
                <a:alpha val="40000"/>
              </a:scheme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228600" y="685274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1"/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eloit.edu/mindset/2015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ailto:gwortmann@iowalearningonline.or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gail.wortmann@gpaea.or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dvance21-support-wiki.wikispaces.com/Keota+Oct.+201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pn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447800"/>
            <a:ext cx="8763000" cy="1975104"/>
          </a:xfrm>
        </p:spPr>
        <p:txBody>
          <a:bodyPr/>
          <a:lstStyle/>
          <a:p>
            <a:pPr algn="ctr"/>
            <a:r>
              <a:rPr lang="en-US" sz="6000" dirty="0" smtClean="0">
                <a:effectLst/>
              </a:rPr>
              <a:t>Rigorous unit development</a:t>
            </a:r>
            <a:r>
              <a:rPr lang="en-US" sz="6000" dirty="0" smtClean="0">
                <a:effectLst/>
              </a:rPr>
              <a:t/>
            </a:r>
            <a:br>
              <a:rPr lang="en-US" sz="6000" dirty="0" smtClean="0">
                <a:effectLst/>
              </a:rPr>
            </a:br>
            <a:r>
              <a:rPr lang="en-US" sz="6000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029200"/>
            <a:ext cx="6553200" cy="1447800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en-US" sz="5800" b="1" dirty="0" smtClean="0">
                <a:solidFill>
                  <a:schemeClr val="bg1"/>
                </a:solidFill>
              </a:rPr>
              <a:t>Cardinal</a:t>
            </a:r>
            <a:r>
              <a:rPr lang="en-US" sz="5800" b="1" dirty="0" smtClean="0">
                <a:solidFill>
                  <a:schemeClr val="bg1"/>
                </a:solidFill>
              </a:rPr>
              <a:t> </a:t>
            </a:r>
            <a:r>
              <a:rPr lang="en-US" sz="5800" b="1" dirty="0" smtClean="0">
                <a:solidFill>
                  <a:schemeClr val="bg1"/>
                </a:solidFill>
              </a:rPr>
              <a:t>CSD, Iowa</a:t>
            </a:r>
          </a:p>
          <a:p>
            <a:pPr algn="ctr"/>
            <a:endParaRPr lang="en-US" sz="3000" b="1" dirty="0">
              <a:solidFill>
                <a:schemeClr val="bg1"/>
              </a:solidFill>
            </a:endParaRPr>
          </a:p>
          <a:p>
            <a:pPr algn="ctr"/>
            <a:endParaRPr lang="en-US" sz="3000" b="1" dirty="0">
              <a:solidFill>
                <a:schemeClr val="bg1"/>
              </a:solidFill>
            </a:endParaRPr>
          </a:p>
          <a:p>
            <a:pPr algn="ctr"/>
            <a:r>
              <a:rPr lang="en-US" sz="5100" b="1" dirty="0" smtClean="0">
                <a:solidFill>
                  <a:schemeClr val="bg1"/>
                </a:solidFill>
              </a:rPr>
              <a:t>Gail B. Wortmann</a:t>
            </a:r>
          </a:p>
          <a:p>
            <a:pPr algn="ctr"/>
            <a:r>
              <a:rPr lang="en-US" sz="5100" b="1" dirty="0" smtClean="0">
                <a:solidFill>
                  <a:schemeClr val="bg1"/>
                </a:solidFill>
              </a:rPr>
              <a:t>Novem</a:t>
            </a:r>
            <a:r>
              <a:rPr lang="en-US" sz="5100" b="1" dirty="0" smtClean="0">
                <a:solidFill>
                  <a:schemeClr val="bg1"/>
                </a:solidFill>
              </a:rPr>
              <a:t>ber 14, </a:t>
            </a:r>
            <a:r>
              <a:rPr lang="en-US" sz="5100" b="1" dirty="0" smtClean="0">
                <a:solidFill>
                  <a:schemeClr val="bg1"/>
                </a:solidFill>
              </a:rPr>
              <a:t>2011</a:t>
            </a:r>
            <a:endParaRPr lang="en-US" sz="5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58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“Think” 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let lowest common denominator limit you</a:t>
            </a:r>
          </a:p>
          <a:p>
            <a:r>
              <a:rPr lang="en-US" dirty="0" smtClean="0"/>
              <a:t>Next Generation Standards</a:t>
            </a:r>
          </a:p>
          <a:p>
            <a:r>
              <a:rPr lang="en-US" dirty="0" smtClean="0"/>
              <a:t>Argue from evidence</a:t>
            </a:r>
          </a:p>
          <a:p>
            <a:r>
              <a:rPr lang="en-US" dirty="0" smtClean="0"/>
              <a:t>Engineering – solutions, not just 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44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Paleobiology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 of rigorous unit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19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8527"/>
            <a:ext cx="7772400" cy="6723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195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0391"/>
            <a:ext cx="9144000" cy="6847609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" y="10391"/>
            <a:ext cx="9130146" cy="582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860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04812"/>
            <a:ext cx="3952875" cy="604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4" y="401349"/>
            <a:ext cx="3971925" cy="516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277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676400"/>
            <a:ext cx="1333500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799"/>
            <a:ext cx="6629400" cy="6233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60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04800"/>
            <a:ext cx="4171950" cy="468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57200"/>
            <a:ext cx="3467100" cy="3357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467100"/>
            <a:ext cx="4633950" cy="304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190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Context of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81400" cy="4755360"/>
          </a:xfrm>
        </p:spPr>
        <p:txBody>
          <a:bodyPr>
            <a:normAutofit/>
          </a:bodyPr>
          <a:lstStyle/>
          <a:p>
            <a:r>
              <a:rPr lang="en-US" dirty="0"/>
              <a:t>Civic literacy</a:t>
            </a:r>
          </a:p>
          <a:p>
            <a:r>
              <a:rPr lang="en-US" dirty="0"/>
              <a:t>Financial literacy</a:t>
            </a:r>
          </a:p>
          <a:p>
            <a:r>
              <a:rPr lang="en-US" dirty="0"/>
              <a:t>Health literacy</a:t>
            </a:r>
          </a:p>
          <a:p>
            <a:r>
              <a:rPr lang="en-US" dirty="0" smtClean="0"/>
              <a:t>Employability </a:t>
            </a:r>
            <a:r>
              <a:rPr lang="en-US" dirty="0"/>
              <a:t>skills (individual and team evaluation rubrics</a:t>
            </a:r>
            <a:r>
              <a:rPr lang="en-US" dirty="0" smtClean="0"/>
              <a:t>)</a:t>
            </a:r>
          </a:p>
          <a:p>
            <a:r>
              <a:rPr lang="en-US" dirty="0"/>
              <a:t>Technology literacy</a:t>
            </a:r>
          </a:p>
          <a:p>
            <a:pPr lvl="1"/>
            <a:r>
              <a:rPr lang="en-US" dirty="0" smtClean="0"/>
              <a:t>Using Google </a:t>
            </a:r>
            <a:r>
              <a:rPr lang="en-US" dirty="0" smtClean="0"/>
              <a:t>Docs!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33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307" y="152400"/>
            <a:ext cx="8112623" cy="6553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277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990600"/>
            <a:ext cx="8782050" cy="534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017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Celebrating Generational Divides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your grad group 0-9 </a:t>
            </a:r>
            <a:r>
              <a:rPr lang="en-US" sz="2400" dirty="0" smtClean="0"/>
              <a:t>(mine is 1970-1979)</a:t>
            </a:r>
          </a:p>
          <a:p>
            <a:r>
              <a:rPr lang="en-US" dirty="0" smtClean="0"/>
              <a:t>During the decade you graduated from High School, what were the: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568336" y="3317875"/>
            <a:ext cx="4040187" cy="2092325"/>
          </a:xfrm>
          <a:prstGeom prst="rect">
            <a:avLst/>
          </a:prstGeom>
        </p:spPr>
        <p:txBody>
          <a:bodyPr/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3200" dirty="0" smtClean="0"/>
              <a:t>Trends			</a:t>
            </a:r>
          </a:p>
          <a:p>
            <a:r>
              <a:rPr lang="en-US" sz="3200" dirty="0" smtClean="0"/>
              <a:t>Fads</a:t>
            </a:r>
          </a:p>
          <a:p>
            <a:r>
              <a:rPr lang="en-US" sz="3200" dirty="0" smtClean="0"/>
              <a:t>Values</a:t>
            </a:r>
            <a:endParaRPr lang="en-US" sz="3200" dirty="0" smtClean="0"/>
          </a:p>
        </p:txBody>
      </p:sp>
      <p:sp>
        <p:nvSpPr>
          <p:cNvPr id="5" name="Content Placeholder 5"/>
          <p:cNvSpPr txBox="1">
            <a:spLocks/>
          </p:cNvSpPr>
          <p:nvPr/>
        </p:nvSpPr>
        <p:spPr>
          <a:xfrm>
            <a:off x="4419600" y="3352800"/>
            <a:ext cx="4041775" cy="1482725"/>
          </a:xfrm>
          <a:prstGeom prst="rect">
            <a:avLst/>
          </a:prstGeom>
        </p:spPr>
        <p:txBody>
          <a:bodyPr/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3200" dirty="0" smtClean="0"/>
              <a:t>Heroes</a:t>
            </a:r>
          </a:p>
          <a:p>
            <a:r>
              <a:rPr lang="en-US" sz="3200" dirty="0" smtClean="0"/>
              <a:t>Taboos</a:t>
            </a:r>
            <a:endParaRPr lang="en-US" sz="32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513" y="3352800"/>
            <a:ext cx="1101725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352800"/>
            <a:ext cx="1354138" cy="195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1719153" y="5334000"/>
            <a:ext cx="739457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3200" dirty="0">
                <a:latin typeface="+mn-lt"/>
              </a:rPr>
              <a:t>What does this say about what we value and how we operate?</a:t>
            </a:r>
          </a:p>
        </p:txBody>
      </p:sp>
    </p:spTree>
    <p:extLst>
      <p:ext uri="{BB962C8B-B14F-4D97-AF65-F5344CB8AC3E}">
        <p14:creationId xmlns:p14="http://schemas.microsoft.com/office/powerpoint/2010/main" val="145532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Unit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Can’t do one-by-one, must interweave</a:t>
            </a:r>
          </a:p>
          <a:p>
            <a:r>
              <a:rPr lang="en-US" dirty="0" smtClean="0"/>
              <a:t>Adjust it for your own purposes (small groups?)</a:t>
            </a:r>
          </a:p>
          <a:p>
            <a:r>
              <a:rPr lang="en-US" dirty="0" smtClean="0"/>
              <a:t>Google Docs and share/collaborate</a:t>
            </a:r>
          </a:p>
        </p:txBody>
      </p:sp>
    </p:spTree>
    <p:extLst>
      <p:ext uri="{BB962C8B-B14F-4D97-AF65-F5344CB8AC3E}">
        <p14:creationId xmlns:p14="http://schemas.microsoft.com/office/powerpoint/2010/main" val="46579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Grown-up </a:t>
            </a:r>
            <a:r>
              <a:rPr lang="en-US" dirty="0" err="1" smtClean="0"/>
              <a:t>Thematics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Overarching concept </a:t>
            </a:r>
          </a:p>
          <a:p>
            <a:pPr lvl="1"/>
            <a:r>
              <a:rPr lang="en-US" dirty="0" err="1" smtClean="0"/>
              <a:t>Teleinterns</a:t>
            </a:r>
            <a:endParaRPr lang="en-US" dirty="0" smtClean="0"/>
          </a:p>
          <a:p>
            <a:pPr lvl="1"/>
            <a:r>
              <a:rPr lang="en-US" dirty="0" smtClean="0"/>
              <a:t>Refer to Unit Checklist</a:t>
            </a:r>
            <a:endParaRPr lang="en-US" dirty="0"/>
          </a:p>
          <a:p>
            <a:r>
              <a:rPr lang="en-US" dirty="0" smtClean="0"/>
              <a:t>Use lesson plans you already have</a:t>
            </a:r>
          </a:p>
          <a:p>
            <a:r>
              <a:rPr lang="en-US" dirty="0" smtClean="0"/>
              <a:t>Problem to solve on student’s agenda</a:t>
            </a:r>
          </a:p>
        </p:txBody>
      </p:sp>
    </p:spTree>
    <p:extLst>
      <p:ext uri="{BB962C8B-B14F-4D97-AF65-F5344CB8AC3E}">
        <p14:creationId xmlns:p14="http://schemas.microsoft.com/office/powerpoint/2010/main" val="195367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 poses the problem</a:t>
            </a:r>
          </a:p>
          <a:p>
            <a:r>
              <a:rPr lang="en-US" dirty="0" smtClean="0"/>
              <a:t>Students do the work</a:t>
            </a:r>
          </a:p>
          <a:p>
            <a:r>
              <a:rPr lang="en-US" dirty="0" smtClean="0"/>
              <a:t>Answers/solutions are found/developed by the students (they must investigate, not just research and report – solution cannot be “found”)</a:t>
            </a:r>
          </a:p>
          <a:p>
            <a:r>
              <a:rPr lang="en-US" dirty="0" smtClean="0"/>
              <a:t>It is not about right/wrong; It is about the best defensible answer (arguing from evidence)</a:t>
            </a:r>
          </a:p>
          <a:p>
            <a:r>
              <a:rPr lang="en-US" dirty="0" smtClean="0"/>
              <a:t>Rubrics to assess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37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800" dirty="0"/>
              <a:t>Patients, </a:t>
            </a:r>
            <a:r>
              <a:rPr lang="en-US" sz="2800" dirty="0" smtClean="0"/>
              <a:t>Chemical Consulting Company; Sneezing School</a:t>
            </a:r>
          </a:p>
          <a:p>
            <a:pPr lvl="1"/>
            <a:r>
              <a:rPr lang="en-US" sz="2800" dirty="0"/>
              <a:t>H</a:t>
            </a:r>
            <a:r>
              <a:rPr lang="en-US" sz="2800" dirty="0" smtClean="0"/>
              <a:t>iring </a:t>
            </a:r>
            <a:r>
              <a:rPr lang="en-US" sz="2800" dirty="0"/>
              <a:t>a writer for a newspaper column – find a columnist to follow, determine what is good about the column, emulate that person, write movie reviews – research good movie review writers.  Convince people to go and not to go.    Write dialogue, finishing </a:t>
            </a:r>
            <a:r>
              <a:rPr lang="en-US" sz="2800" dirty="0" smtClean="0"/>
              <a:t>a story</a:t>
            </a:r>
            <a:r>
              <a:rPr lang="en-US" sz="2800" dirty="0"/>
              <a:t>.  </a:t>
            </a:r>
            <a:endParaRPr lang="en-US" sz="2800" dirty="0" smtClean="0"/>
          </a:p>
          <a:p>
            <a:pPr lvl="1"/>
            <a:r>
              <a:rPr lang="en-US" sz="2800" dirty="0" smtClean="0"/>
              <a:t>Math </a:t>
            </a:r>
            <a:r>
              <a:rPr lang="en-US" sz="2800" dirty="0"/>
              <a:t>M</a:t>
            </a:r>
            <a:r>
              <a:rPr lang="en-US" sz="2800" dirty="0" smtClean="0"/>
              <a:t>all Rats</a:t>
            </a:r>
          </a:p>
          <a:p>
            <a:pPr lvl="1"/>
            <a:r>
              <a:rPr lang="en-US" sz="2800" dirty="0"/>
              <a:t>G</a:t>
            </a:r>
            <a:r>
              <a:rPr lang="en-US" sz="2800" dirty="0" smtClean="0"/>
              <a:t>lobal </a:t>
            </a:r>
            <a:r>
              <a:rPr lang="en-US" sz="2800" dirty="0"/>
              <a:t>citizenship with </a:t>
            </a:r>
            <a:r>
              <a:rPr lang="en-US" sz="2800" dirty="0" smtClean="0"/>
              <a:t>videographer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7308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Dancing Cell Phone</a:t>
            </a:r>
          </a:p>
          <a:p>
            <a:r>
              <a:rPr lang="en-US" dirty="0" err="1" smtClean="0"/>
              <a:t>iTuned</a:t>
            </a:r>
            <a:r>
              <a:rPr lang="en-US" dirty="0" smtClean="0"/>
              <a:t> You Out</a:t>
            </a:r>
          </a:p>
          <a:p>
            <a:r>
              <a:rPr lang="en-US" dirty="0" smtClean="0"/>
              <a:t>BFF Moms</a:t>
            </a:r>
          </a:p>
          <a:p>
            <a:r>
              <a:rPr lang="en-US" dirty="0" smtClean="0"/>
              <a:t>Sneezing School</a:t>
            </a:r>
          </a:p>
          <a:p>
            <a:r>
              <a:rPr lang="en-US" dirty="0" smtClean="0"/>
              <a:t>Cell Phone Remote Control</a:t>
            </a:r>
          </a:p>
        </p:txBody>
      </p:sp>
    </p:spTree>
    <p:extLst>
      <p:ext uri="{BB962C8B-B14F-4D97-AF65-F5344CB8AC3E}">
        <p14:creationId xmlns:p14="http://schemas.microsoft.com/office/powerpoint/2010/main" val="173456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Skeletal Unit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carefully through unit, note things on the Unit checklist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3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Growth of a Scenario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Theme that ties your course together?</a:t>
            </a:r>
          </a:p>
          <a:p>
            <a:r>
              <a:rPr lang="en-US"/>
              <a:t>Possible problem-solving options?</a:t>
            </a:r>
          </a:p>
          <a:p>
            <a:pPr lvl="1"/>
            <a:r>
              <a:rPr lang="en-US"/>
              <a:t>Already using the concept?  Expand…</a:t>
            </a:r>
          </a:p>
          <a:p>
            <a:pPr lvl="1"/>
            <a:r>
              <a:rPr lang="en-US"/>
              <a:t>Something in your community</a:t>
            </a:r>
          </a:p>
          <a:p>
            <a:pPr lvl="1"/>
            <a:r>
              <a:rPr lang="en-US"/>
              <a:t>Base it on something you know</a:t>
            </a:r>
          </a:p>
          <a:p>
            <a:pPr lvl="2"/>
            <a:r>
              <a:rPr lang="en-US"/>
              <a:t>Experience you’ve had</a:t>
            </a:r>
          </a:p>
          <a:p>
            <a:pPr lvl="2"/>
            <a:r>
              <a:rPr lang="en-US"/>
              <a:t>People or other organisms you know</a:t>
            </a:r>
          </a:p>
          <a:p>
            <a:endParaRPr lang="en-US"/>
          </a:p>
        </p:txBody>
      </p:sp>
      <p:sp>
        <p:nvSpPr>
          <p:cNvPr id="89092" name="AutoShape 4"/>
          <p:cNvSpPr>
            <a:spLocks noChangeArrowheads="1"/>
          </p:cNvSpPr>
          <p:nvPr/>
        </p:nvSpPr>
        <p:spPr bwMode="auto">
          <a:xfrm>
            <a:off x="1962150" y="5410200"/>
            <a:ext cx="1143000" cy="571500"/>
          </a:xfrm>
          <a:prstGeom prst="flowChartAlternateProcess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/>
              <a:t>Benchmark</a:t>
            </a:r>
            <a:endParaRPr lang="en-US"/>
          </a:p>
        </p:txBody>
      </p:sp>
      <p:sp>
        <p:nvSpPr>
          <p:cNvPr id="89093" name="AutoShape 5"/>
          <p:cNvSpPr>
            <a:spLocks noChangeArrowheads="1"/>
          </p:cNvSpPr>
          <p:nvPr/>
        </p:nvSpPr>
        <p:spPr bwMode="auto">
          <a:xfrm>
            <a:off x="3848100" y="5410200"/>
            <a:ext cx="914400" cy="571500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dirty="0"/>
              <a:t>Possible problem</a:t>
            </a:r>
            <a:endParaRPr lang="en-US" dirty="0"/>
          </a:p>
        </p:txBody>
      </p:sp>
      <p:sp>
        <p:nvSpPr>
          <p:cNvPr id="89094" name="AutoShape 6"/>
          <p:cNvSpPr>
            <a:spLocks noChangeArrowheads="1"/>
          </p:cNvSpPr>
          <p:nvPr/>
        </p:nvSpPr>
        <p:spPr bwMode="auto">
          <a:xfrm>
            <a:off x="3365988" y="5638800"/>
            <a:ext cx="342900" cy="1143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095" name="AutoShape 7"/>
          <p:cNvSpPr>
            <a:spLocks noChangeArrowheads="1"/>
          </p:cNvSpPr>
          <p:nvPr/>
        </p:nvSpPr>
        <p:spPr bwMode="auto">
          <a:xfrm>
            <a:off x="5162550" y="5638800"/>
            <a:ext cx="342900" cy="1143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096" name="AutoShape 8"/>
          <p:cNvSpPr>
            <a:spLocks noChangeArrowheads="1"/>
          </p:cNvSpPr>
          <p:nvPr/>
        </p:nvSpPr>
        <p:spPr bwMode="auto">
          <a:xfrm>
            <a:off x="5619750" y="5410200"/>
            <a:ext cx="914400" cy="609600"/>
          </a:xfrm>
          <a:prstGeom prst="flowChartAlternateProcess">
            <a:avLst/>
          </a:prstGeom>
          <a:solidFill>
            <a:srgbClr val="FFCC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dirty="0"/>
              <a:t>Relevant idea</a:t>
            </a:r>
            <a:endParaRPr lang="en-US" dirty="0"/>
          </a:p>
        </p:txBody>
      </p:sp>
      <p:sp>
        <p:nvSpPr>
          <p:cNvPr id="89097" name="AutoShape 9"/>
          <p:cNvSpPr>
            <a:spLocks noChangeArrowheads="1"/>
          </p:cNvSpPr>
          <p:nvPr/>
        </p:nvSpPr>
        <p:spPr bwMode="auto">
          <a:xfrm>
            <a:off x="6788150" y="5657850"/>
            <a:ext cx="342900" cy="1143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098" name="Text Box 10"/>
          <p:cNvSpPr txBox="1">
            <a:spLocks noChangeArrowheads="1"/>
          </p:cNvSpPr>
          <p:nvPr/>
        </p:nvSpPr>
        <p:spPr bwMode="auto">
          <a:xfrm>
            <a:off x="7467600" y="5384678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8187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7772400" cy="990600"/>
          </a:xfrm>
        </p:spPr>
        <p:txBody>
          <a:bodyPr/>
          <a:lstStyle/>
          <a:p>
            <a:r>
              <a:rPr lang="en-US" dirty="0"/>
              <a:t>Conception of Scenario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Skeletal unit problem: osteoporosis</a:t>
            </a:r>
          </a:p>
          <a:p>
            <a:pPr>
              <a:lnSpc>
                <a:spcPct val="90000"/>
              </a:lnSpc>
            </a:pPr>
            <a:r>
              <a:rPr lang="en-US" dirty="0"/>
              <a:t>Web articles on osteoporosis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Found data for making diagnosis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Found groups with more osteoporosis</a:t>
            </a:r>
          </a:p>
          <a:p>
            <a:pPr>
              <a:lnSpc>
                <a:spcPct val="90000"/>
              </a:lnSpc>
            </a:pPr>
            <a:r>
              <a:rPr lang="en-US" dirty="0"/>
              <a:t>Chose related group without data available (ill-structured)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Multicultural: Tony </a:t>
            </a:r>
            <a:r>
              <a:rPr lang="en-US" sz="2400" dirty="0" err="1"/>
              <a:t>Hillerman</a:t>
            </a:r>
            <a:r>
              <a:rPr lang="en-US" sz="2400" dirty="0"/>
              <a:t> novels, Ship Rock, NM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Invented </a:t>
            </a:r>
            <a:r>
              <a:rPr lang="en-US" sz="2400" dirty="0" err="1"/>
              <a:t>Elsu</a:t>
            </a:r>
            <a:r>
              <a:rPr lang="en-US" sz="2400" dirty="0"/>
              <a:t> Featherstone </a:t>
            </a:r>
          </a:p>
          <a:p>
            <a:pPr lvl="2">
              <a:lnSpc>
                <a:spcPct val="90000"/>
              </a:lnSpc>
            </a:pPr>
            <a:r>
              <a:rPr lang="en-US" sz="2400" dirty="0"/>
              <a:t>Baby-naming </a:t>
            </a:r>
            <a:r>
              <a:rPr lang="en-US" sz="2400" dirty="0" smtClean="0"/>
              <a:t>websites</a:t>
            </a:r>
          </a:p>
          <a:p>
            <a:pPr>
              <a:lnSpc>
                <a:spcPct val="90000"/>
              </a:lnSpc>
            </a:pPr>
            <a:r>
              <a:rPr lang="en-US" sz="3000" dirty="0" smtClean="0"/>
              <a:t>Position problem introduction at the beginning</a:t>
            </a:r>
            <a:endParaRPr lang="en-US" sz="2800" dirty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674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 of Scenario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229600" cy="4267200"/>
          </a:xfrm>
        </p:spPr>
        <p:txBody>
          <a:bodyPr/>
          <a:lstStyle/>
          <a:p>
            <a:r>
              <a:rPr lang="en-US" dirty="0"/>
              <a:t>Navajo context</a:t>
            </a:r>
          </a:p>
          <a:p>
            <a:pPr lvl="1"/>
            <a:r>
              <a:rPr lang="en-US" sz="2400" dirty="0"/>
              <a:t>Found barriers to treating the Navajo</a:t>
            </a:r>
          </a:p>
          <a:p>
            <a:pPr lvl="1"/>
            <a:r>
              <a:rPr lang="en-US" sz="2400" dirty="0"/>
              <a:t>Found contributing factors for osteoporosis</a:t>
            </a:r>
          </a:p>
          <a:p>
            <a:r>
              <a:rPr lang="en-US" dirty="0"/>
              <a:t>Created patient</a:t>
            </a:r>
          </a:p>
          <a:p>
            <a:pPr lvl="1"/>
            <a:r>
              <a:rPr lang="en-US" sz="2400" dirty="0"/>
              <a:t>Necessary data to be revealed</a:t>
            </a:r>
          </a:p>
          <a:p>
            <a:pPr lvl="1"/>
            <a:r>
              <a:rPr lang="en-US" sz="2400" dirty="0"/>
              <a:t>Problem to be solved on student’s level</a:t>
            </a:r>
          </a:p>
          <a:p>
            <a:r>
              <a:rPr lang="en-US" dirty="0"/>
              <a:t>Wove regular labs into the scenario</a:t>
            </a:r>
            <a:r>
              <a:rPr lang="en-US" sz="2800" dirty="0"/>
              <a:t> </a:t>
            </a:r>
          </a:p>
          <a:p>
            <a:endParaRPr lang="en-US" dirty="0"/>
          </a:p>
        </p:txBody>
      </p:sp>
      <p:pic>
        <p:nvPicPr>
          <p:cNvPr id="83972" name="Picture 4" descr="CoverSkeletalSepi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72200" y="598487"/>
            <a:ext cx="2438400" cy="16875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7800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193" y="152400"/>
            <a:ext cx="7772400" cy="990600"/>
          </a:xfrm>
        </p:spPr>
        <p:txBody>
          <a:bodyPr/>
          <a:lstStyle/>
          <a:p>
            <a:r>
              <a:rPr lang="en-US" dirty="0"/>
              <a:t>Examples of Scenarios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r>
              <a:rPr lang="en-US" dirty="0"/>
              <a:t>Embedded scenarios in Iowa Learning Online Anatomy course</a:t>
            </a:r>
          </a:p>
          <a:p>
            <a:pPr lvl="1"/>
            <a:r>
              <a:rPr lang="en-US" dirty="0"/>
              <a:t>Colonel Weismann</a:t>
            </a:r>
          </a:p>
          <a:p>
            <a:pPr lvl="1"/>
            <a:r>
              <a:rPr lang="en-US" dirty="0"/>
              <a:t>Corrupted data</a:t>
            </a:r>
          </a:p>
          <a:p>
            <a:pPr lvl="1"/>
            <a:r>
              <a:rPr lang="en-US" dirty="0"/>
              <a:t>School </a:t>
            </a:r>
            <a:r>
              <a:rPr lang="en-US" dirty="0" smtClean="0"/>
              <a:t>nurse</a:t>
            </a:r>
            <a:endParaRPr lang="en-US" dirty="0"/>
          </a:p>
        </p:txBody>
      </p:sp>
      <p:pic>
        <p:nvPicPr>
          <p:cNvPr id="18437" name="Picture 5" descr="CoverRespiratorySepi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4419600"/>
            <a:ext cx="2357438" cy="16319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18438" name="Picture 6" descr="CoverImmuneSepi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8881" y="4648200"/>
            <a:ext cx="2357438" cy="1631950"/>
          </a:xfrm>
          <a:prstGeom prst="rect">
            <a:avLst/>
          </a:prstGeom>
          <a:noFill/>
        </p:spPr>
      </p:pic>
      <p:pic>
        <p:nvPicPr>
          <p:cNvPr id="18439" name="Picture 7" descr="CoverSensesSepia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0" y="2286000"/>
            <a:ext cx="2505075" cy="173355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81000" y="4595474"/>
            <a:ext cx="2514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3200" b="1" dirty="0">
                <a:solidFill>
                  <a:srgbClr val="FF0000"/>
                </a:solidFill>
              </a:rPr>
              <a:t>TTYN:  Ideas?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34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uiExpand="1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Decades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Changes in your lifetime.</a:t>
            </a:r>
          </a:p>
          <a:p>
            <a:r>
              <a:rPr lang="en-US" dirty="0" smtClean="0"/>
              <a:t>Changes in students’ lifetime.</a:t>
            </a:r>
          </a:p>
          <a:p>
            <a:r>
              <a:rPr lang="en-US" dirty="0" smtClean="0"/>
              <a:t>Beloit College  </a:t>
            </a:r>
            <a:r>
              <a:rPr lang="en-US" dirty="0">
                <a:hlinkClick r:id="rId2"/>
              </a:rPr>
              <a:t>http://www.beloit.edu/mindset/2015/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Gap: current college seniors/high school freshman.</a:t>
            </a:r>
          </a:p>
        </p:txBody>
      </p:sp>
    </p:spTree>
    <p:extLst>
      <p:ext uri="{BB962C8B-B14F-4D97-AF65-F5344CB8AC3E}">
        <p14:creationId xmlns:p14="http://schemas.microsoft.com/office/powerpoint/2010/main" val="164470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dirty="0" smtClean="0"/>
              <a:t>, B, C, Not Yet Rubric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 </a:t>
            </a:r>
            <a:r>
              <a:rPr lang="en-US" b="1" dirty="0" smtClean="0"/>
              <a:t>Scoring Rubric for Projects</a:t>
            </a: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361561"/>
              </p:ext>
            </p:extLst>
          </p:nvPr>
        </p:nvGraphicFramePr>
        <p:xfrm>
          <a:off x="2133600" y="2438400"/>
          <a:ext cx="61722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40"/>
                <a:gridCol w="1234440"/>
                <a:gridCol w="1234440"/>
                <a:gridCol w="1234440"/>
                <a:gridCol w="1234440"/>
              </a:tblGrid>
              <a:tr h="1149292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Not Yet </a:t>
                      </a:r>
                      <a:r>
                        <a:rPr lang="en-US" sz="1200" dirty="0" smtClean="0"/>
                        <a:t>(resubmit)</a:t>
                      </a:r>
                      <a:endParaRPr lang="en-US" dirty="0"/>
                    </a:p>
                  </a:txBody>
                  <a:tcPr anchor="ctr"/>
                </a:tc>
              </a:tr>
              <a:tr h="7768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Criteria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7768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Criteria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7768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Criteria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76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student comments about </a:t>
            </a:r>
            <a:r>
              <a:rPr lang="en-US" dirty="0" err="1" smtClean="0"/>
              <a:t>Elsu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 </a:t>
            </a:r>
            <a:r>
              <a:rPr lang="en-US" dirty="0"/>
              <a:t>really like how we used what we learned to help </a:t>
            </a:r>
            <a:r>
              <a:rPr lang="en-US" dirty="0" err="1"/>
              <a:t>Elsu</a:t>
            </a:r>
            <a:r>
              <a:rPr lang="en-US" dirty="0"/>
              <a:t>. It made learning the info easier to do and understand. </a:t>
            </a:r>
            <a:r>
              <a:rPr lang="en-US" dirty="0" smtClean="0"/>
              <a:t>In </a:t>
            </a:r>
            <a:r>
              <a:rPr lang="en-US" dirty="0"/>
              <a:t>this unit I was good about reading the websites because they helped me help </a:t>
            </a:r>
            <a:r>
              <a:rPr lang="en-US" dirty="0" err="1"/>
              <a:t>Elsu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I </a:t>
            </a:r>
            <a:r>
              <a:rPr lang="en-US" dirty="0"/>
              <a:t>loved doing the </a:t>
            </a:r>
            <a:r>
              <a:rPr lang="en-US" dirty="0" err="1"/>
              <a:t>Elsu</a:t>
            </a:r>
            <a:r>
              <a:rPr lang="en-US" dirty="0"/>
              <a:t> scenario because it not only gave me a lot more insight about how osteoporosis is developed and treatments for it, but it reminded me how important calcium is to a daily diet</a:t>
            </a:r>
            <a:r>
              <a:rPr lang="en-US" dirty="0" smtClean="0"/>
              <a:t>.</a:t>
            </a:r>
          </a:p>
          <a:p>
            <a:r>
              <a:rPr lang="en-US" dirty="0"/>
              <a:t>I learned a lot about the Navajo Nation and racial statistics of those with osteoporosis. </a:t>
            </a:r>
            <a:r>
              <a:rPr lang="en-US" dirty="0" smtClean="0"/>
              <a:t> </a:t>
            </a:r>
          </a:p>
          <a:p>
            <a:r>
              <a:rPr lang="en-US" dirty="0"/>
              <a:t>I really enjoyed learning about </a:t>
            </a:r>
            <a:r>
              <a:rPr lang="en-US" dirty="0" err="1"/>
              <a:t>Elsu's</a:t>
            </a:r>
            <a:r>
              <a:rPr lang="en-US" dirty="0"/>
              <a:t> problems, and making a diagnosis. I especially liked writing the paper explaining what she needed to do and why it was important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04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student comments about </a:t>
            </a:r>
            <a:r>
              <a:rPr lang="en-US" dirty="0" err="1" smtClean="0"/>
              <a:t>Elsu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 </a:t>
            </a:r>
            <a:r>
              <a:rPr lang="en-US" dirty="0"/>
              <a:t>really like how we used what we learned to help </a:t>
            </a:r>
            <a:r>
              <a:rPr lang="en-US" dirty="0" err="1"/>
              <a:t>Elsu</a:t>
            </a:r>
            <a:r>
              <a:rPr lang="en-US" dirty="0"/>
              <a:t>. It made learning the info easier to do and understand. </a:t>
            </a:r>
            <a:r>
              <a:rPr lang="en-US" dirty="0" smtClean="0"/>
              <a:t>In </a:t>
            </a:r>
            <a:r>
              <a:rPr lang="en-US" dirty="0"/>
              <a:t>this unit I was good about reading the websites because they helped me help </a:t>
            </a:r>
            <a:r>
              <a:rPr lang="en-US" dirty="0" err="1"/>
              <a:t>Elsu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I </a:t>
            </a:r>
            <a:r>
              <a:rPr lang="en-US" dirty="0"/>
              <a:t>loved doing the </a:t>
            </a:r>
            <a:r>
              <a:rPr lang="en-US" dirty="0" err="1"/>
              <a:t>Elsu</a:t>
            </a:r>
            <a:r>
              <a:rPr lang="en-US" dirty="0"/>
              <a:t> scenario because it not only gave me a lot more insight about how osteoporosis is developed and treatments for it, but it reminded me how important calcium is to a daily diet</a:t>
            </a:r>
            <a:r>
              <a:rPr lang="en-US" dirty="0" smtClean="0"/>
              <a:t>.</a:t>
            </a:r>
          </a:p>
          <a:p>
            <a:r>
              <a:rPr lang="en-US" dirty="0"/>
              <a:t>I learned a lot about the Navajo Nation and racial statistics of those with osteoporosis. </a:t>
            </a:r>
            <a:r>
              <a:rPr lang="en-US" dirty="0" smtClean="0"/>
              <a:t> </a:t>
            </a:r>
          </a:p>
          <a:p>
            <a:r>
              <a:rPr lang="en-US" dirty="0"/>
              <a:t>I really enjoyed learning about </a:t>
            </a:r>
            <a:r>
              <a:rPr lang="en-US" dirty="0" err="1"/>
              <a:t>Elsu's</a:t>
            </a:r>
            <a:r>
              <a:rPr lang="en-US" dirty="0"/>
              <a:t> problems, and making a diagnosis. I especially liked writing the paper explaining what she needed to do and why it was important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63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Generate Ideas!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800" dirty="0"/>
              <a:t>Come up with next or near unit</a:t>
            </a:r>
          </a:p>
          <a:p>
            <a:pPr lvl="1"/>
            <a:r>
              <a:rPr lang="en-US" sz="2800" dirty="0"/>
              <a:t>Come up with overarching concept to tie it to </a:t>
            </a:r>
          </a:p>
        </p:txBody>
      </p:sp>
    </p:spTree>
    <p:extLst>
      <p:ext uri="{BB962C8B-B14F-4D97-AF65-F5344CB8AC3E}">
        <p14:creationId xmlns:p14="http://schemas.microsoft.com/office/powerpoint/2010/main" val="158027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6000" dirty="0" smtClean="0"/>
              <a:t>Thanks for your kind attention!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29200"/>
            <a:ext cx="7772400" cy="5334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Go Forth and Assess!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40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828800"/>
            <a:ext cx="7010400" cy="4267200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b="1" dirty="0"/>
              <a:t>Gail B. Wortmann	</a:t>
            </a:r>
            <a:r>
              <a:rPr lang="en-US" dirty="0"/>
              <a:t>			</a:t>
            </a:r>
          </a:p>
          <a:p>
            <a:pPr>
              <a:buFontTx/>
              <a:buNone/>
            </a:pPr>
            <a:r>
              <a:rPr lang="en-US" dirty="0"/>
              <a:t>	Iowa Learning Online</a:t>
            </a:r>
          </a:p>
          <a:p>
            <a:pPr>
              <a:buFontTx/>
              <a:buNone/>
            </a:pPr>
            <a:r>
              <a:rPr lang="en-US" dirty="0"/>
              <a:t>	Great Prairie Area Education Agency</a:t>
            </a:r>
          </a:p>
          <a:p>
            <a:pPr>
              <a:buFontTx/>
              <a:buNone/>
            </a:pPr>
            <a:r>
              <a:rPr lang="en-US" dirty="0"/>
              <a:t>	2814 N. Court</a:t>
            </a:r>
          </a:p>
          <a:p>
            <a:pPr>
              <a:buFontTx/>
              <a:buNone/>
            </a:pPr>
            <a:r>
              <a:rPr lang="en-US" dirty="0"/>
              <a:t>	Ottumwa, IA</a:t>
            </a:r>
          </a:p>
          <a:p>
            <a:pPr>
              <a:buFontTx/>
              <a:buNone/>
            </a:pPr>
            <a:r>
              <a:rPr lang="en-US" dirty="0"/>
              <a:t>	641-682-8591 ext. 5233	</a:t>
            </a:r>
            <a:endParaRPr lang="en-US" dirty="0">
              <a:hlinkClick r:id="rId3"/>
            </a:endParaRPr>
          </a:p>
          <a:p>
            <a:pPr>
              <a:buFontTx/>
              <a:buNone/>
            </a:pPr>
            <a:r>
              <a:rPr lang="en-US" dirty="0">
                <a:hlinkClick r:id="rId3"/>
              </a:rPr>
              <a:t>gwortmann@iowalearningonline.org</a:t>
            </a:r>
            <a:endParaRPr lang="en-US" dirty="0"/>
          </a:p>
          <a:p>
            <a:pPr>
              <a:buFontTx/>
              <a:buNone/>
            </a:pPr>
            <a:r>
              <a:rPr lang="en-US" dirty="0" smtClean="0">
                <a:hlinkClick r:id="rId4"/>
              </a:rPr>
              <a:t>gail.wortmann@gpaea.org</a:t>
            </a:r>
            <a:endParaRPr lang="en-US" dirty="0" smtClean="0"/>
          </a:p>
          <a:p>
            <a:pPr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10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</a:t>
            </a:r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7620000" cy="4755360"/>
          </a:xfrm>
        </p:spPr>
        <p:txBody>
          <a:bodyPr>
            <a:normAutofit/>
          </a:bodyPr>
          <a:lstStyle/>
          <a:p>
            <a:r>
              <a:rPr lang="en-US" dirty="0" smtClean="0"/>
              <a:t>Examples of forward-thinking, rigorous units</a:t>
            </a:r>
            <a:endParaRPr lang="en-US" dirty="0" smtClean="0"/>
          </a:p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Unit Development Framework</a:t>
            </a:r>
          </a:p>
          <a:p>
            <a:r>
              <a:rPr lang="en-US" dirty="0" smtClean="0"/>
              <a:t>Rigor/Relevance Framewor</a:t>
            </a:r>
            <a:r>
              <a:rPr lang="en-US" dirty="0" smtClean="0"/>
              <a:t>k</a:t>
            </a:r>
          </a:p>
          <a:p>
            <a:r>
              <a:rPr lang="en-US" dirty="0" smtClean="0"/>
              <a:t>Grown-up </a:t>
            </a:r>
            <a:r>
              <a:rPr lang="en-US" dirty="0" err="1" smtClean="0"/>
              <a:t>Thematics</a:t>
            </a:r>
            <a:endParaRPr lang="en-US" dirty="0" smtClean="0"/>
          </a:p>
          <a:p>
            <a:r>
              <a:rPr lang="en-US" dirty="0" smtClean="0"/>
              <a:t>Scenario Development</a:t>
            </a:r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edvance21-support-wiki.wikispaces.com/Cardinal+Nov.+</a:t>
            </a:r>
            <a:r>
              <a:rPr lang="en-US" dirty="0" smtClean="0">
                <a:hlinkClick r:id="rId3"/>
              </a:rPr>
              <a:t>2011</a:t>
            </a:r>
            <a:r>
              <a:rPr lang="en-US" dirty="0" smtClean="0"/>
              <a:t> </a:t>
            </a:r>
            <a:r>
              <a:rPr lang="en-US" dirty="0" smtClean="0"/>
              <a:t> OR </a:t>
            </a:r>
            <a:r>
              <a:rPr lang="en-US" dirty="0" smtClean="0"/>
              <a:t>Google Docs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98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Iowa Core and Teacher Effectiveness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History of Iowa Core to Iowa Core Curriculum</a:t>
            </a:r>
          </a:p>
          <a:p>
            <a:r>
              <a:rPr lang="en-US" dirty="0"/>
              <a:t>Added START  </a:t>
            </a:r>
            <a:r>
              <a:rPr lang="en-US" dirty="0" smtClean="0"/>
              <a:t>Characteristics </a:t>
            </a:r>
            <a:r>
              <a:rPr lang="en-US" dirty="0"/>
              <a:t>of Effective Instruction</a:t>
            </a:r>
          </a:p>
          <a:p>
            <a:pPr lvl="1"/>
            <a:r>
              <a:rPr lang="en-US" dirty="0" smtClean="0"/>
              <a:t>S</a:t>
            </a:r>
            <a:endParaRPr lang="en-US" dirty="0"/>
          </a:p>
          <a:p>
            <a:pPr lvl="1"/>
            <a:r>
              <a:rPr lang="en-US" dirty="0"/>
              <a:t>T</a:t>
            </a:r>
          </a:p>
          <a:p>
            <a:pPr lvl="1"/>
            <a:r>
              <a:rPr lang="en-US" dirty="0"/>
              <a:t>A</a:t>
            </a:r>
          </a:p>
          <a:p>
            <a:pPr lvl="1"/>
            <a:r>
              <a:rPr lang="en-US" dirty="0"/>
              <a:t>R</a:t>
            </a:r>
          </a:p>
          <a:p>
            <a:pPr lvl="1"/>
            <a:r>
              <a:rPr lang="en-US" dirty="0"/>
              <a:t>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01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Iowa Core and Teacher Effectiveness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History of Iowa Core to Iowa Core Curriculum</a:t>
            </a:r>
          </a:p>
          <a:p>
            <a:r>
              <a:rPr lang="en-US" dirty="0"/>
              <a:t>Added START  </a:t>
            </a:r>
            <a:r>
              <a:rPr lang="en-US" dirty="0" smtClean="0"/>
              <a:t>Characteristics </a:t>
            </a:r>
            <a:r>
              <a:rPr lang="en-US" dirty="0"/>
              <a:t>of Effective Instruction</a:t>
            </a:r>
          </a:p>
          <a:p>
            <a:pPr lvl="1"/>
            <a:r>
              <a:rPr lang="en-US" dirty="0" smtClean="0"/>
              <a:t>Student-Centered </a:t>
            </a:r>
            <a:r>
              <a:rPr lang="en-US" dirty="0" smtClean="0"/>
              <a:t>Classrooms</a:t>
            </a:r>
            <a:endParaRPr lang="en-US" dirty="0"/>
          </a:p>
          <a:p>
            <a:pPr lvl="1"/>
            <a:r>
              <a:rPr lang="en-US" dirty="0" smtClean="0"/>
              <a:t>Teaching for Understanding</a:t>
            </a:r>
            <a:endParaRPr lang="en-US" dirty="0"/>
          </a:p>
          <a:p>
            <a:pPr lvl="1"/>
            <a:r>
              <a:rPr lang="en-US" dirty="0" smtClean="0"/>
              <a:t>Assessment for Learning </a:t>
            </a:r>
            <a:endParaRPr lang="en-US" dirty="0"/>
          </a:p>
          <a:p>
            <a:pPr lvl="1"/>
            <a:r>
              <a:rPr lang="en-US" dirty="0" smtClean="0"/>
              <a:t>Rigorous and Relevant Curriculum</a:t>
            </a:r>
            <a:endParaRPr lang="en-US" dirty="0"/>
          </a:p>
          <a:p>
            <a:pPr lvl="1"/>
            <a:r>
              <a:rPr lang="en-US" dirty="0" smtClean="0"/>
              <a:t>Teaching for Learner Differences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91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Mosquito Ringtone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Young people using ringtone</a:t>
            </a:r>
          </a:p>
          <a:p>
            <a:r>
              <a:rPr lang="en-US" dirty="0" smtClean="0"/>
              <a:t>Test frequencies</a:t>
            </a:r>
          </a:p>
          <a:p>
            <a:r>
              <a:rPr lang="en-US" dirty="0" smtClean="0"/>
              <a:t>Does it work for mosquitoes?  </a:t>
            </a:r>
          </a:p>
          <a:p>
            <a:r>
              <a:rPr lang="en-US" dirty="0" smtClean="0"/>
              <a:t>If it works for mosquitoes, does it work for young people?</a:t>
            </a:r>
          </a:p>
          <a:p>
            <a:r>
              <a:rPr lang="en-US" dirty="0" smtClean="0"/>
              <a:t>Application of apps in schools for problem solving</a:t>
            </a:r>
          </a:p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context</a:t>
            </a:r>
          </a:p>
          <a:p>
            <a:r>
              <a:rPr lang="en-US" dirty="0" smtClean="0"/>
              <a:t>If you make it relevant problem solving, </a:t>
            </a:r>
          </a:p>
          <a:p>
            <a:pPr marL="6858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rigor will come with 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199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Smartphone Apps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Angry Birds – physics</a:t>
            </a:r>
          </a:p>
          <a:p>
            <a:r>
              <a:rPr lang="en-US" sz="3600" dirty="0" smtClean="0"/>
              <a:t>QR Codes </a:t>
            </a:r>
            <a:r>
              <a:rPr lang="en-US" dirty="0" smtClean="0"/>
              <a:t>(scavenger hunts, assignments, etc.)</a:t>
            </a:r>
          </a:p>
          <a:p>
            <a:r>
              <a:rPr lang="en-US" sz="3600" dirty="0" smtClean="0"/>
              <a:t>Camera as note-taker; kids texting evidence</a:t>
            </a:r>
          </a:p>
          <a:p>
            <a:r>
              <a:rPr lang="en-US" sz="3600" dirty="0" smtClean="0"/>
              <a:t>Google Sky</a:t>
            </a:r>
          </a:p>
          <a:p>
            <a:r>
              <a:rPr lang="en-US" sz="3600" dirty="0" smtClean="0"/>
              <a:t>Musical Lite</a:t>
            </a:r>
          </a:p>
          <a:p>
            <a:r>
              <a:rPr lang="en-US" sz="3600" dirty="0" err="1" smtClean="0"/>
              <a:t>iTuned</a:t>
            </a:r>
            <a:r>
              <a:rPr lang="en-US" sz="3600" dirty="0" smtClean="0"/>
              <a:t> You Out – Decibel</a:t>
            </a:r>
          </a:p>
          <a:p>
            <a:r>
              <a:rPr lang="en-US" sz="3600" dirty="0" smtClean="0"/>
              <a:t>Others?</a:t>
            </a:r>
            <a:endParaRPr lang="en-US" sz="3600" dirty="0"/>
          </a:p>
          <a:p>
            <a:pPr lvl="1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858000" y="5715001"/>
            <a:ext cx="1447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4000" b="1" dirty="0">
                <a:solidFill>
                  <a:srgbClr val="FF0000"/>
                </a:solidFill>
              </a:rPr>
              <a:t>TTYP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47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8" name="Rounded Rectangle 7"/>
          <p:cNvSpPr/>
          <p:nvPr/>
        </p:nvSpPr>
        <p:spPr>
          <a:xfrm>
            <a:off x="-1722120" y="3722688"/>
            <a:ext cx="1630680" cy="2057400"/>
          </a:xfrm>
          <a:prstGeom prst="roundRect">
            <a:avLst>
              <a:gd name="adj" fmla="val 11341"/>
            </a:avLst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Don’t forget: You can copy-paste this slide into other presentations, and move or resize the poll.</a:t>
            </a:r>
            <a:endParaRPr lang="en-US" sz="1600" dirty="0"/>
          </a:p>
        </p:txBody>
      </p:sp>
      <p:sp>
        <p:nvSpPr>
          <p:cNvPr id="10" name="Right Arrow 9"/>
          <p:cNvSpPr/>
          <p:nvPr/>
        </p:nvSpPr>
        <p:spPr>
          <a:xfrm>
            <a:off x="-1722120" y="2971800"/>
            <a:ext cx="1630680" cy="548640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6611779"/>
            <a:ext cx="3352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/>
          </a:p>
        </p:txBody>
      </p:sp>
      <p:pic>
        <p:nvPicPr>
          <p:cNvPr id="6" name="Picture 5" descr="phone_image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106" y="4343399"/>
            <a:ext cx="1718894" cy="246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/>
          <p:nvPr/>
        </p:nvPicPr>
        <p:blipFill>
          <a:blip r:embed="rId6"/>
          <a:stretch>
            <a:fillRect/>
          </a:stretch>
        </p:blipFill>
        <p:spPr>
          <a:xfrm>
            <a:off x="7536840" y="76200"/>
            <a:ext cx="1495425" cy="2101850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8013" y="2191905"/>
            <a:ext cx="1474643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47800" y="5577680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you are not already there, </a:t>
            </a:r>
            <a:r>
              <a:rPr lang="en-US" dirty="0" smtClean="0"/>
              <a:t>you need </a:t>
            </a:r>
            <a:r>
              <a:rPr lang="en-US" dirty="0"/>
              <a:t>to move to </a:t>
            </a:r>
            <a:endParaRPr lang="en-US" dirty="0" smtClean="0"/>
          </a:p>
          <a:p>
            <a:r>
              <a:rPr lang="en-US" dirty="0" smtClean="0"/>
              <a:t>Collaboration and </a:t>
            </a:r>
            <a:r>
              <a:rPr lang="en-US" dirty="0"/>
              <a:t>problem solving.  </a:t>
            </a:r>
            <a:r>
              <a:rPr lang="en-US" dirty="0" smtClean="0"/>
              <a:t>(</a:t>
            </a:r>
            <a:r>
              <a:rPr lang="en-US" sz="1400" dirty="0" smtClean="0"/>
              <a:t>Use </a:t>
            </a:r>
            <a:r>
              <a:rPr lang="en-US" sz="1400" dirty="0"/>
              <a:t>1:1 for </a:t>
            </a:r>
            <a:r>
              <a:rPr lang="en-US" sz="1400" dirty="0" smtClean="0"/>
              <a:t>H.O.T.S)</a:t>
            </a:r>
            <a:endParaRPr lang="en-US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4098" name="ShockwaveFlash1" r:id="rId2" imgW="6796750" imgH="4509770"/>
        </mc:Choice>
        <mc:Fallback>
          <p:control name="ShockwaveFlash1" r:id="rId2" imgW="6796750" imgH="4509770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315200" cy="53340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19500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Edvance21">
      <a:dk1>
        <a:sysClr val="windowText" lastClr="000000"/>
      </a:dk1>
      <a:lt1>
        <a:sysClr val="window" lastClr="FFFFFF"/>
      </a:lt1>
      <a:dk2>
        <a:srgbClr val="000000"/>
      </a:dk2>
      <a:lt2>
        <a:srgbClr val="E9E5DC"/>
      </a:lt2>
      <a:accent1>
        <a:srgbClr val="FF0000"/>
      </a:accent1>
      <a:accent2>
        <a:srgbClr val="9B2D1F"/>
      </a:accent2>
      <a:accent3>
        <a:srgbClr val="918485"/>
      </a:accent3>
      <a:accent4>
        <a:srgbClr val="918485"/>
      </a:accent4>
      <a:accent5>
        <a:srgbClr val="9B2D1F"/>
      </a:accent5>
      <a:accent6>
        <a:srgbClr val="C00000"/>
      </a:accent6>
      <a:hlink>
        <a:srgbClr val="FF0000"/>
      </a:hlink>
      <a:folHlink>
        <a:srgbClr val="BFBF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60897</TotalTime>
  <Words>1162</Words>
  <Application>Microsoft Office PowerPoint</Application>
  <PresentationFormat>On-screen Show (4:3)</PresentationFormat>
  <Paragraphs>203</Paragraphs>
  <Slides>35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Metro</vt:lpstr>
      <vt:lpstr>Rigorous unit development  </vt:lpstr>
      <vt:lpstr>Celebrating Generational Divides</vt:lpstr>
      <vt:lpstr>Decades Discussion</vt:lpstr>
      <vt:lpstr>Today’s Agenda</vt:lpstr>
      <vt:lpstr>Iowa Core and Teacher Effectiveness</vt:lpstr>
      <vt:lpstr>Iowa Core and Teacher Effectiveness</vt:lpstr>
      <vt:lpstr>Mosquito Ringtone</vt:lpstr>
      <vt:lpstr>Use of Smartphone Apps</vt:lpstr>
      <vt:lpstr>PowerPoint Presentation</vt:lpstr>
      <vt:lpstr>“Think” Experiments</vt:lpstr>
      <vt:lpstr>Paleobiology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 the Context of 21st Century Skills</vt:lpstr>
      <vt:lpstr>PowerPoint Presentation</vt:lpstr>
      <vt:lpstr>PowerPoint Presentation</vt:lpstr>
      <vt:lpstr>21st Century Unit Framework</vt:lpstr>
      <vt:lpstr>Grown-up Thematics</vt:lpstr>
      <vt:lpstr>Problem</vt:lpstr>
      <vt:lpstr>Scenario Examples</vt:lpstr>
      <vt:lpstr>More Examples</vt:lpstr>
      <vt:lpstr>Skeletal Unit</vt:lpstr>
      <vt:lpstr>Growth of a Scenario</vt:lpstr>
      <vt:lpstr>Conception of Scenario</vt:lpstr>
      <vt:lpstr>Evolution of Scenario</vt:lpstr>
      <vt:lpstr>Examples of Scenarios</vt:lpstr>
      <vt:lpstr>A, B, C, Not Yet Rubric</vt:lpstr>
      <vt:lpstr>Share student comments about Elsu </vt:lpstr>
      <vt:lpstr>Share student comments about Elsu </vt:lpstr>
      <vt:lpstr>Generate Ideas!</vt:lpstr>
      <vt:lpstr>Thanks for your kind attention!</vt:lpstr>
      <vt:lpstr>Contacts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Gail</dc:creator>
  <cp:lastModifiedBy>Gail</cp:lastModifiedBy>
  <cp:revision>484</cp:revision>
  <cp:lastPrinted>2011-10-08T16:17:17Z</cp:lastPrinted>
  <dcterms:created xsi:type="dcterms:W3CDTF">2010-05-07T14:09:34Z</dcterms:created>
  <dcterms:modified xsi:type="dcterms:W3CDTF">2011-11-03T02:34:35Z</dcterms:modified>
</cp:coreProperties>
</file>