
<file path=[Content_Types].xml><?xml version="1.0" encoding="utf-8"?>
<Types xmlns="http://schemas.openxmlformats.org/package/2006/content-types">
  <Default Extension="png" ContentType="image/png"/>
  <Default Extension="bin" ContentType="application/vnd.ms-office.activeX"/>
  <Default Extension="jpeg" ContentType="image/jpeg"/>
  <Default Extension="rels" ContentType="application/vnd.openxmlformats-package.relationships+xml"/>
  <Default Extension="xml" ContentType="application/xml"/>
  <Default Extension="gif" ContentType="image/gif"/>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activeX/activeX1.xml" ContentType="application/vnd.ms-office.activeX+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notesMasterIdLst>
    <p:notesMasterId r:id="rId35"/>
  </p:notesMasterIdLst>
  <p:handoutMasterIdLst>
    <p:handoutMasterId r:id="rId36"/>
  </p:handoutMasterIdLst>
  <p:sldIdLst>
    <p:sldId id="346" r:id="rId2"/>
    <p:sldId id="398" r:id="rId3"/>
    <p:sldId id="420" r:id="rId4"/>
    <p:sldId id="411" r:id="rId5"/>
    <p:sldId id="393" r:id="rId6"/>
    <p:sldId id="427" r:id="rId7"/>
    <p:sldId id="396" r:id="rId8"/>
    <p:sldId id="397" r:id="rId9"/>
    <p:sldId id="428" r:id="rId10"/>
    <p:sldId id="395" r:id="rId11"/>
    <p:sldId id="422" r:id="rId12"/>
    <p:sldId id="401" r:id="rId13"/>
    <p:sldId id="394" r:id="rId14"/>
    <p:sldId id="402" r:id="rId15"/>
    <p:sldId id="407" r:id="rId16"/>
    <p:sldId id="404" r:id="rId17"/>
    <p:sldId id="412" r:id="rId18"/>
    <p:sldId id="403" r:id="rId19"/>
    <p:sldId id="419" r:id="rId20"/>
    <p:sldId id="405" r:id="rId21"/>
    <p:sldId id="406" r:id="rId22"/>
    <p:sldId id="415" r:id="rId23"/>
    <p:sldId id="408" r:id="rId24"/>
    <p:sldId id="409" r:id="rId25"/>
    <p:sldId id="414" r:id="rId26"/>
    <p:sldId id="416" r:id="rId27"/>
    <p:sldId id="413" r:id="rId28"/>
    <p:sldId id="410" r:id="rId29"/>
    <p:sldId id="417" r:id="rId30"/>
    <p:sldId id="429" r:id="rId31"/>
    <p:sldId id="426" r:id="rId32"/>
    <p:sldId id="362" r:id="rId33"/>
    <p:sldId id="392" r:id="rId34"/>
  </p:sldIdLst>
  <p:sldSz cx="9144000" cy="6858000" type="screen4x3"/>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CC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87950" autoAdjust="0"/>
  </p:normalViewPr>
  <p:slideViewPr>
    <p:cSldViewPr>
      <p:cViewPr varScale="1">
        <p:scale>
          <a:sx n="61" d="100"/>
          <a:sy n="61" d="100"/>
        </p:scale>
        <p:origin x="-860" y="-56"/>
      </p:cViewPr>
      <p:guideLst>
        <p:guide orient="horz" pos="2160"/>
        <p:guide pos="2880"/>
      </p:guideLst>
    </p:cSldViewPr>
  </p:slideViewPr>
  <p:notesTextViewPr>
    <p:cViewPr>
      <p:scale>
        <a:sx n="100" d="100"/>
        <a:sy n="100" d="100"/>
      </p:scale>
      <p:origin x="0" y="0"/>
    </p:cViewPr>
  </p:notesTextViewPr>
  <p:sorterViewPr>
    <p:cViewPr>
      <p:scale>
        <a:sx n="66" d="100"/>
        <a:sy n="66" d="100"/>
      </p:scale>
      <p:origin x="0" y="716"/>
    </p:cViewPr>
  </p:sorter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heme" Target="theme/theme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presProps" Target="presProps.xml"/><Relationship Id="rId40" Type="http://schemas.openxmlformats.org/officeDocument/2006/relationships/tableStyles" Target="tableStyle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handoutMaster" Target="handoutMasters/handoutMaster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s>
</file>

<file path=ppt/activeX/_rels/activeX1.xml.rels><?xml version="1.0" encoding="UTF-8" standalone="yes"?>
<Relationships xmlns="http://schemas.openxmlformats.org/package/2006/relationships"><Relationship Id="rId1" Type="http://schemas.microsoft.com/office/2006/relationships/activeXControlBinary" Target="activeX1.bin"/></Relationships>
</file>

<file path=ppt/activeX/activeX1.xml><?xml version="1.0" encoding="utf-8"?>
<ax:ocx xmlns:ax="http://schemas.microsoft.com/office/2006/activeX" xmlns:r="http://schemas.openxmlformats.org/officeDocument/2006/relationships" ax:classid="{D27CDB6E-AE6D-11CF-96B8-444553540000}" ax:persistence="persistStorage" r:id="rId1"/>
</file>

<file path=ppt/drawings/_rels/vmlDrawing1.vml.rels><?xml version="1.0" encoding="UTF-8" standalone="yes"?>
<Relationships xmlns="http://schemas.openxmlformats.org/package/2006/relationships"><Relationship Id="rId1" Type="http://schemas.openxmlformats.org/officeDocument/2006/relationships/image" Target="../media/image10.png"/></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sz="quarter" idx="1"/>
          </p:nvPr>
        </p:nvSpPr>
        <p:spPr>
          <a:xfrm>
            <a:off x="3884613" y="0"/>
            <a:ext cx="2971800" cy="457200"/>
          </a:xfrm>
          <a:prstGeom prst="rect">
            <a:avLst/>
          </a:prstGeom>
        </p:spPr>
        <p:txBody>
          <a:bodyPr vert="horz" lIns="91440" tIns="45720" rIns="91440" bIns="45720" rtlCol="0"/>
          <a:lstStyle>
            <a:lvl1pPr algn="r">
              <a:defRPr sz="1200"/>
            </a:lvl1pPr>
          </a:lstStyle>
          <a:p>
            <a:fld id="{5BE300F2-23B4-4318-9B90-1FB21084AC6A}" type="datetimeFigureOut">
              <a:rPr lang="en-US" smtClean="0"/>
              <a:t>10/12/2011</a:t>
            </a:fld>
            <a:endParaRPr lang="en-US"/>
          </a:p>
        </p:txBody>
      </p:sp>
      <p:sp>
        <p:nvSpPr>
          <p:cNvPr id="4" name="Footer Placeholder 3"/>
          <p:cNvSpPr>
            <a:spLocks noGrp="1"/>
          </p:cNvSpPr>
          <p:nvPr>
            <p:ph type="ftr" sz="quarter" idx="2"/>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p:cNvSpPr>
            <a:spLocks noGrp="1"/>
          </p:cNvSpPr>
          <p:nvPr>
            <p:ph type="sldNum" sz="quarter" idx="3"/>
          </p:nvPr>
        </p:nvSpPr>
        <p:spPr>
          <a:xfrm>
            <a:off x="3884613" y="8685213"/>
            <a:ext cx="2971800" cy="457200"/>
          </a:xfrm>
          <a:prstGeom prst="rect">
            <a:avLst/>
          </a:prstGeom>
        </p:spPr>
        <p:txBody>
          <a:bodyPr vert="horz" lIns="91440" tIns="45720" rIns="91440" bIns="45720" rtlCol="0" anchor="b"/>
          <a:lstStyle>
            <a:lvl1pPr algn="r">
              <a:defRPr sz="1200"/>
            </a:lvl1pPr>
          </a:lstStyle>
          <a:p>
            <a:fld id="{14AF37D3-AFF2-42A2-B93F-CA21193BFA8E}" type="slidenum">
              <a:rPr lang="en-US" smtClean="0"/>
              <a:t>‹#›</a:t>
            </a:fld>
            <a:endParaRPr lang="en-US"/>
          </a:p>
        </p:txBody>
      </p:sp>
    </p:spTree>
    <p:extLst>
      <p:ext uri="{BB962C8B-B14F-4D97-AF65-F5344CB8AC3E}">
        <p14:creationId xmlns:p14="http://schemas.microsoft.com/office/powerpoint/2010/main" val="3746743582"/>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59EE9224-ADCB-4C2F-8214-D1454B4800DC}" type="datetimeFigureOut">
              <a:rPr lang="en-US" smtClean="0"/>
              <a:pPr/>
              <a:t>10/12/2011</a:t>
            </a:fld>
            <a:endParaRPr lang="en-US"/>
          </a:p>
        </p:txBody>
      </p:sp>
      <p:sp>
        <p:nvSpPr>
          <p:cNvPr id="4" name="Slide Image Placeholder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20EB1AC-43EA-407B-B603-B95E254C20F2}" type="slidenum">
              <a:rPr lang="en-US" smtClean="0"/>
              <a:pPr/>
              <a:t>‹#›</a:t>
            </a:fld>
            <a:endParaRPr lang="en-US"/>
          </a:p>
        </p:txBody>
      </p:sp>
    </p:spTree>
    <p:extLst>
      <p:ext uri="{BB962C8B-B14F-4D97-AF65-F5344CB8AC3E}">
        <p14:creationId xmlns:p14="http://schemas.microsoft.com/office/powerpoint/2010/main" val="65866002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Introduce</a:t>
            </a:r>
            <a:r>
              <a:rPr lang="en-US" baseline="0" dirty="0" smtClean="0"/>
              <a:t> myself</a:t>
            </a:r>
          </a:p>
          <a:p>
            <a:r>
              <a:rPr lang="en-US" baseline="0" dirty="0" smtClean="0"/>
              <a:t>Won’t waste your time</a:t>
            </a:r>
          </a:p>
          <a:p>
            <a:r>
              <a:rPr lang="en-US" baseline="0" dirty="0" smtClean="0"/>
              <a:t>Well-organized</a:t>
            </a:r>
          </a:p>
          <a:p>
            <a:r>
              <a:rPr lang="en-US" baseline="0" dirty="0" smtClean="0"/>
              <a:t>Know my content</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1</a:t>
            </a:fld>
            <a:endParaRPr lang="en-US"/>
          </a:p>
        </p:txBody>
      </p:sp>
    </p:spTree>
    <p:extLst>
      <p:ext uri="{BB962C8B-B14F-4D97-AF65-F5344CB8AC3E}">
        <p14:creationId xmlns:p14="http://schemas.microsoft.com/office/powerpoint/2010/main" val="1387384067"/>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We are just about finished.</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30</a:t>
            </a:fld>
            <a:endParaRPr lang="en-US"/>
          </a:p>
        </p:txBody>
      </p:sp>
    </p:spTree>
    <p:extLst>
      <p:ext uri="{BB962C8B-B14F-4D97-AF65-F5344CB8AC3E}">
        <p14:creationId xmlns:p14="http://schemas.microsoft.com/office/powerpoint/2010/main" val="146034883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4450" name="Rectangle 2"/>
          <p:cNvSpPr>
            <a:spLocks noGrp="1" noRot="1" noChangeAspect="1" noChangeArrowheads="1" noTextEdit="1"/>
          </p:cNvSpPr>
          <p:nvPr>
            <p:ph type="sldImg"/>
          </p:nvPr>
        </p:nvSpPr>
        <p:spPr>
          <a:ln/>
        </p:spPr>
      </p:sp>
      <p:sp>
        <p:nvSpPr>
          <p:cNvPr id="104451" name="Rectangle 3"/>
          <p:cNvSpPr>
            <a:spLocks noGrp="1" noChangeArrowheads="1"/>
          </p:cNvSpPr>
          <p:nvPr>
            <p:ph type="body" idx="1"/>
          </p:nvPr>
        </p:nvSpPr>
        <p:spPr/>
        <p:txBody>
          <a:bodyPr/>
          <a:lstStyle/>
          <a:p>
            <a:endParaRPr 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This session is one in a series of….</a:t>
            </a:r>
          </a:p>
          <a:p>
            <a:r>
              <a:rPr lang="en-US" dirty="0" smtClean="0"/>
              <a:t>There will be meetings monthly, from…</a:t>
            </a:r>
          </a:p>
          <a:p>
            <a:r>
              <a:rPr lang="en-US" dirty="0" smtClean="0"/>
              <a:t>The overarching purpose for the work is to …</a:t>
            </a:r>
          </a:p>
          <a:p>
            <a:r>
              <a:rPr lang="en-US" dirty="0" smtClean="0"/>
              <a:t>There are several “givens” necessary to incorporate into the task.  These include:</a:t>
            </a:r>
          </a:p>
          <a:p>
            <a:r>
              <a:rPr lang="en-US" dirty="0" smtClean="0"/>
              <a:t>Given that, please anticipate…</a:t>
            </a:r>
          </a:p>
          <a:p>
            <a:r>
              <a:rPr lang="en-US" dirty="0" smtClean="0"/>
              <a:t>To begin, please be aware that the process will include…and is intended to produce….</a:t>
            </a:r>
          </a:p>
          <a:p>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2</a:t>
            </a:fld>
            <a:endParaRPr lang="en-US"/>
          </a:p>
        </p:txBody>
      </p:sp>
    </p:spTree>
    <p:extLst>
      <p:ext uri="{BB962C8B-B14F-4D97-AF65-F5344CB8AC3E}">
        <p14:creationId xmlns:p14="http://schemas.microsoft.com/office/powerpoint/2010/main" val="4043818690"/>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Use online</a:t>
            </a:r>
            <a:r>
              <a:rPr lang="en-US" baseline="0" dirty="0" smtClean="0"/>
              <a:t> timer thing and bell on my phone</a:t>
            </a:r>
          </a:p>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Assign partner discussion topic to students (or teachers), only to hear the conversation devolve into a chat about the weekend, a new movie, or yesterday’s lunch?  If students lack the skills necessary to conduct a meaningful conversation about an academic topic.</a:t>
            </a:r>
          </a:p>
          <a:p>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5</a:t>
            </a:fld>
            <a:endParaRPr lang="en-US"/>
          </a:p>
        </p:txBody>
      </p:sp>
    </p:spTree>
    <p:extLst>
      <p:ext uri="{BB962C8B-B14F-4D97-AF65-F5344CB8AC3E}">
        <p14:creationId xmlns:p14="http://schemas.microsoft.com/office/powerpoint/2010/main" val="199807601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290" name="Slide Image Placeholder 1"/>
          <p:cNvSpPr>
            <a:spLocks noGrp="1" noRot="1" noChangeAspect="1" noTextEdit="1"/>
          </p:cNvSpPr>
          <p:nvPr>
            <p:ph type="sldImg"/>
          </p:nvPr>
        </p:nvSpPr>
        <p:spPr bwMode="auto">
          <a:noFill/>
          <a:ln>
            <a:solidFill>
              <a:srgbClr val="000000"/>
            </a:solidFill>
            <a:miter lim="800000"/>
            <a:headEnd/>
            <a:tailEnd/>
          </a:ln>
        </p:spPr>
      </p:sp>
      <p:sp>
        <p:nvSpPr>
          <p:cNvPr id="12291" name="Notes Placeholder 2"/>
          <p:cNvSpPr>
            <a:spLocks noGrp="1"/>
          </p:cNvSpPr>
          <p:nvPr>
            <p:ph type="body" idx="1"/>
          </p:nvPr>
        </p:nvSpPr>
        <p:spPr bwMode="auto">
          <a:noFill/>
        </p:spPr>
        <p:txBody>
          <a:bodyPr wrap="square" numCol="1" anchor="t" anchorCtr="0" compatLnSpc="1">
            <a:prstTxWarp prst="textNoShape">
              <a:avLst/>
            </a:prstTxWarp>
          </a:bodyPr>
          <a:lstStyle/>
          <a:p>
            <a:pPr>
              <a:spcBef>
                <a:spcPct val="0"/>
              </a:spcBef>
            </a:pPr>
            <a:r>
              <a:rPr lang="en-US" dirty="0" smtClean="0"/>
              <a:t>Talk cell phone policy; my uses of cell phones for teaching</a:t>
            </a:r>
          </a:p>
          <a:p>
            <a:pPr>
              <a:spcBef>
                <a:spcPct val="0"/>
              </a:spcBef>
            </a:pPr>
            <a:endParaRPr lang="en-US" dirty="0" smtClean="0"/>
          </a:p>
          <a:p>
            <a:pPr>
              <a:spcBef>
                <a:spcPct val="0"/>
              </a:spcBef>
            </a:pPr>
            <a:r>
              <a:rPr lang="en-US" dirty="0" smtClean="0"/>
              <a:t>Press F5 or enter presentation mode to view the poll
In an emergency during your presentation, if the poll isn't showing, navigate to this link in your web browser:
http://www.polleverywhere.com/multiple_choice_polls/LTE0NzQ1NDk2NDc</a:t>
            </a:r>
          </a:p>
          <a:p>
            <a:pPr>
              <a:spcBef>
                <a:spcPct val="0"/>
              </a:spcBef>
            </a:pPr>
            <a:endParaRPr lang="en-US" dirty="0" smtClean="0"/>
          </a:p>
          <a:p>
            <a:pPr>
              <a:spcBef>
                <a:spcPct val="0"/>
              </a:spcBef>
            </a:pPr>
            <a:r>
              <a:rPr lang="en-US" dirty="0" smtClean="0"/>
              <a:t>If you like, you can use this slide as a template for your own voting slides. You might use a slide like this if you feel your audience would</a:t>
            </a:r>
            <a:r>
              <a:rPr lang="en-US" baseline="0" dirty="0" smtClean="0"/>
              <a:t> benefit from </a:t>
            </a:r>
            <a:r>
              <a:rPr lang="en-US" dirty="0" smtClean="0"/>
              <a:t>the</a:t>
            </a:r>
            <a:r>
              <a:rPr lang="en-US" baseline="0" dirty="0" smtClean="0"/>
              <a:t> picture showing a text message on a phone.</a:t>
            </a:r>
            <a:endParaRPr lang="en-US" dirty="0" smtClean="0"/>
          </a:p>
        </p:txBody>
      </p:sp>
      <p:sp>
        <p:nvSpPr>
          <p:cNvPr id="12292" name="Slide Number Placeholder 3"/>
          <p:cNvSpPr>
            <a:spLocks noGrp="1"/>
          </p:cNvSpPr>
          <p:nvPr>
            <p:ph type="sldNum" sz="quarter" idx="5"/>
          </p:nvPr>
        </p:nvSpPr>
        <p:spPr bwMode="auto">
          <a:noFill/>
          <a:ln>
            <a:miter lim="800000"/>
            <a:headEnd/>
            <a:tailEnd/>
          </a:ln>
        </p:spPr>
        <p:txBody>
          <a:bodyPr wrap="square" numCol="1" anchorCtr="0" compatLnSpc="1">
            <a:prstTxWarp prst="textNoShape">
              <a:avLst/>
            </a:prstTxWarp>
          </a:bodyPr>
          <a:lstStyle/>
          <a:p>
            <a:pPr fontAlgn="base">
              <a:spcBef>
                <a:spcPct val="0"/>
              </a:spcBef>
              <a:spcAft>
                <a:spcPct val="0"/>
              </a:spcAft>
            </a:pPr>
            <a:fld id="{341FF443-286A-4B56-B134-A4259059825C}" type="slidenum">
              <a:rPr lang="en-US"/>
              <a:pPr fontAlgn="base">
                <a:spcBef>
                  <a:spcPct val="0"/>
                </a:spcBef>
                <a:spcAft>
                  <a:spcPct val="0"/>
                </a:spcAft>
              </a:pPr>
              <a:t>11</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en-US" sz="1200" kern="1200" dirty="0" smtClean="0">
                <a:solidFill>
                  <a:schemeClr val="tx1"/>
                </a:solidFill>
                <a:effectLst/>
                <a:latin typeface="+mn-lt"/>
                <a:ea typeface="+mn-ea"/>
                <a:cs typeface="+mn-cs"/>
              </a:rPr>
              <a:t/>
            </a:r>
            <a:br>
              <a:rPr lang="en-US" sz="1200" kern="1200" dirty="0" smtClean="0">
                <a:solidFill>
                  <a:schemeClr val="tx1"/>
                </a:solidFill>
                <a:effectLst/>
                <a:latin typeface="+mn-lt"/>
                <a:ea typeface="+mn-ea"/>
                <a:cs typeface="+mn-cs"/>
              </a:rPr>
            </a:br>
            <a:r>
              <a:rPr lang="en-US" sz="1200" kern="1200" dirty="0" smtClean="0">
                <a:solidFill>
                  <a:schemeClr val="tx1"/>
                </a:solidFill>
                <a:effectLst/>
                <a:latin typeface="+mn-lt"/>
                <a:ea typeface="+mn-ea"/>
                <a:cs typeface="+mn-cs"/>
              </a:rPr>
              <a:t>With whom do you agree? Explain why you agree with one or more of the teachers and disagree with the others.   Write at least three thoughts down on a piece of paper and stand beside your place when you have finished.   (Check and sit)</a:t>
            </a:r>
          </a:p>
          <a:p>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13</a:t>
            </a:fld>
            <a:endParaRPr lang="en-US"/>
          </a:p>
        </p:txBody>
      </p:sp>
    </p:spTree>
    <p:extLst>
      <p:ext uri="{BB962C8B-B14F-4D97-AF65-F5344CB8AC3E}">
        <p14:creationId xmlns:p14="http://schemas.microsoft.com/office/powerpoint/2010/main" val="187176453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Accountable Talk!</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20</a:t>
            </a:fld>
            <a:endParaRPr lang="en-US"/>
          </a:p>
        </p:txBody>
      </p:sp>
    </p:spTree>
    <p:extLst>
      <p:ext uri="{BB962C8B-B14F-4D97-AF65-F5344CB8AC3E}">
        <p14:creationId xmlns:p14="http://schemas.microsoft.com/office/powerpoint/2010/main" val="330057675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Accountable Talk!</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21</a:t>
            </a:fld>
            <a:endParaRPr lang="en-US"/>
          </a:p>
        </p:txBody>
      </p:sp>
    </p:spTree>
    <p:extLst>
      <p:ext uri="{BB962C8B-B14F-4D97-AF65-F5344CB8AC3E}">
        <p14:creationId xmlns:p14="http://schemas.microsoft.com/office/powerpoint/2010/main" val="330057675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I value your experience.</a:t>
            </a:r>
          </a:p>
          <a:p>
            <a:r>
              <a:rPr lang="en-US" dirty="0" smtClean="0"/>
              <a:t>Combine</a:t>
            </a:r>
            <a:r>
              <a:rPr lang="en-US" baseline="0" dirty="0" smtClean="0"/>
              <a:t> a low tech and high tech quad</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23</a:t>
            </a:fld>
            <a:endParaRPr lang="en-US"/>
          </a:p>
        </p:txBody>
      </p:sp>
    </p:spTree>
    <p:extLst>
      <p:ext uri="{BB962C8B-B14F-4D97-AF65-F5344CB8AC3E}">
        <p14:creationId xmlns:p14="http://schemas.microsoft.com/office/powerpoint/2010/main" val="2049305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smtClean="0"/>
              <a:t>Self-directed survey</a:t>
            </a:r>
          </a:p>
          <a:p>
            <a:r>
              <a:rPr lang="en-US" dirty="0" smtClean="0"/>
              <a:t>Have them take it on Google Docs</a:t>
            </a:r>
            <a:endParaRPr lang="en-US" dirty="0"/>
          </a:p>
        </p:txBody>
      </p:sp>
      <p:sp>
        <p:nvSpPr>
          <p:cNvPr id="4" name="Slide Number Placeholder 3"/>
          <p:cNvSpPr>
            <a:spLocks noGrp="1"/>
          </p:cNvSpPr>
          <p:nvPr>
            <p:ph type="sldNum" sz="quarter" idx="10"/>
          </p:nvPr>
        </p:nvSpPr>
        <p:spPr/>
        <p:txBody>
          <a:bodyPr/>
          <a:lstStyle/>
          <a:p>
            <a:fld id="{620EB1AC-43EA-407B-B603-B95E254C20F2}" type="slidenum">
              <a:rPr lang="en-US" smtClean="0"/>
              <a:pPr/>
              <a:t>24</a:t>
            </a:fld>
            <a:endParaRPr lang="en-US"/>
          </a:p>
        </p:txBody>
      </p:sp>
    </p:spTree>
    <p:extLst>
      <p:ext uri="{BB962C8B-B14F-4D97-AF65-F5344CB8AC3E}">
        <p14:creationId xmlns:p14="http://schemas.microsoft.com/office/powerpoint/2010/main" val="2202940841"/>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3.gif"/><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sp>
        <p:nvSpPr>
          <p:cNvPr id="28" name="Date Placeholder 27"/>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17" name="Footer Placeholder 16"/>
          <p:cNvSpPr>
            <a:spLocks noGrp="1"/>
          </p:cNvSpPr>
          <p:nvPr>
            <p:ph type="ftr" sz="quarter" idx="11"/>
          </p:nvPr>
        </p:nvSpPr>
        <p:spPr/>
        <p:txBody>
          <a:bodyPr/>
          <a:lstStyle>
            <a:extLst/>
          </a:lstStyle>
          <a:p>
            <a:endParaRPr lang="en-US"/>
          </a:p>
        </p:txBody>
      </p:sp>
      <p:sp>
        <p:nvSpPr>
          <p:cNvPr id="29" name="Slide Number Placeholder 28"/>
          <p:cNvSpPr>
            <a:spLocks noGrp="1"/>
          </p:cNvSpPr>
          <p:nvPr>
            <p:ph type="sldNum" sz="quarter" idx="12"/>
          </p:nvPr>
        </p:nvSpPr>
        <p:spPr/>
        <p:txBody>
          <a:bodyPr/>
          <a:lstStyle>
            <a:extLst/>
          </a:lstStyle>
          <a:p>
            <a:fld id="{7FCBC392-9BAF-4C22-B67E-7FBA41FFBBD0}" type="slidenum">
              <a:rPr lang="en-US" smtClean="0"/>
              <a:pPr/>
              <a:t>‹#›</a:t>
            </a:fld>
            <a:endParaRPr lang="en-US"/>
          </a:p>
        </p:txBody>
      </p:sp>
      <p:sp>
        <p:nvSpPr>
          <p:cNvPr id="39" name="Rectangle 38"/>
          <p:cNvSpPr/>
          <p:nvPr/>
        </p:nvSpPr>
        <p:spPr>
          <a:xfrm>
            <a:off x="309558" y="680477"/>
            <a:ext cx="45720"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0" name="Rectangle 39"/>
          <p:cNvSpPr/>
          <p:nvPr/>
        </p:nvSpPr>
        <p:spPr>
          <a:xfrm>
            <a:off x="269073"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41" name="Rectangle 40"/>
          <p:cNvSpPr/>
          <p:nvPr/>
        </p:nvSpPr>
        <p:spPr>
          <a:xfrm>
            <a:off x="25002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42" name="Rectangle 41"/>
          <p:cNvSpPr/>
          <p:nvPr/>
        </p:nvSpPr>
        <p:spPr>
          <a:xfrm>
            <a:off x="221768"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8" name="Title 7"/>
          <p:cNvSpPr>
            <a:spLocks noGrp="1"/>
          </p:cNvSpPr>
          <p:nvPr>
            <p:ph type="ctrTitle"/>
          </p:nvPr>
        </p:nvSpPr>
        <p:spPr>
          <a:xfrm>
            <a:off x="914400" y="1447800"/>
            <a:ext cx="7772400" cy="1975104"/>
          </a:xfrm>
        </p:spPr>
        <p:txBody>
          <a:bodyPr/>
          <a:lstStyle>
            <a:lvl1pPr marR="9144" algn="l">
              <a:defRPr sz="4000" b="1" cap="all" spc="0" baseline="0">
                <a:effectLst>
                  <a:reflection blurRad="12700" stA="34000" endA="740" endPos="53000" dir="5400000" sy="-100000" algn="bl" rotWithShape="0"/>
                </a:effectLst>
              </a:defRPr>
            </a:lvl1pPr>
            <a:extLst/>
          </a:lstStyle>
          <a:p>
            <a:r>
              <a:rPr kumimoji="0" lang="en-US" dirty="0" smtClean="0"/>
              <a:t>Click to edit Master title style</a:t>
            </a:r>
            <a:endParaRPr kumimoji="0" lang="en-US" dirty="0"/>
          </a:p>
        </p:txBody>
      </p:sp>
      <p:sp>
        <p:nvSpPr>
          <p:cNvPr id="9" name="Subtitle 8"/>
          <p:cNvSpPr>
            <a:spLocks noGrp="1"/>
          </p:cNvSpPr>
          <p:nvPr>
            <p:ph type="subTitle" idx="1"/>
          </p:nvPr>
        </p:nvSpPr>
        <p:spPr>
          <a:xfrm>
            <a:off x="914400" y="5029200"/>
            <a:ext cx="7772400" cy="1508760"/>
          </a:xfrm>
        </p:spPr>
        <p:txBody>
          <a:bodyPr lIns="100584" tIns="45720" anchor="b"/>
          <a:lstStyle>
            <a:lvl1pPr marL="0" indent="0" algn="l">
              <a:spcBef>
                <a:spcPts val="0"/>
              </a:spcBef>
              <a:buNone/>
              <a:defRPr sz="2000">
                <a:solidFill>
                  <a:schemeClr val="tx1"/>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extLst/>
          </a:lstStyle>
          <a:p>
            <a:r>
              <a:rPr kumimoji="0" lang="en-US" smtClean="0"/>
              <a:t>Click to edit Master subtitle style</a:t>
            </a:r>
            <a:endParaRPr kumimoji="0" lang="en-US"/>
          </a:p>
        </p:txBody>
      </p:sp>
      <p:sp>
        <p:nvSpPr>
          <p:cNvPr id="16" name="Rectangle 15"/>
          <p:cNvSpPr/>
          <p:nvPr userDrawn="1"/>
        </p:nvSpPr>
        <p:spPr>
          <a:xfrm>
            <a:off x="0" y="5029200"/>
            <a:ext cx="9144000" cy="1828800"/>
          </a:xfrm>
          <a:prstGeom prst="rect">
            <a:avLst/>
          </a:prstGeom>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20" name="Picture 19" descr="Evidence Tape Blank copy.gif"/>
          <p:cNvPicPr>
            <a:picLocks noChangeAspect="1"/>
          </p:cNvPicPr>
          <p:nvPr userDrawn="1"/>
        </p:nvPicPr>
        <p:blipFill>
          <a:blip r:embed="rId2" cstate="print"/>
          <a:stretch>
            <a:fillRect/>
          </a:stretch>
        </p:blipFill>
        <p:spPr>
          <a:xfrm>
            <a:off x="0" y="4876800"/>
            <a:ext cx="9144000" cy="797828"/>
          </a:xfrm>
          <a:prstGeom prst="rect">
            <a:avLst/>
          </a:prstGeom>
          <a:effectLst>
            <a:outerShdw blurRad="50800" dist="88900" dir="8100000" algn="tr" rotWithShape="0">
              <a:prstClr val="black">
                <a:alpha val="40000"/>
              </a:prstClr>
            </a:outerShdw>
          </a:effectLst>
        </p:spPr>
      </p:pic>
      <p:pic>
        <p:nvPicPr>
          <p:cNvPr id="18" name="Picture 17" descr="Edvance21.quarter.trans.png"/>
          <p:cNvPicPr>
            <a:picLocks noChangeAspect="1"/>
          </p:cNvPicPr>
          <p:nvPr userDrawn="1"/>
        </p:nvPicPr>
        <p:blipFill>
          <a:blip r:embed="rId3" cstate="print"/>
          <a:stretch>
            <a:fillRect/>
          </a:stretch>
        </p:blipFill>
        <p:spPr>
          <a:xfrm>
            <a:off x="0" y="3784318"/>
            <a:ext cx="2097504" cy="1321082"/>
          </a:xfrm>
          <a:prstGeom prst="rect">
            <a:avLst/>
          </a:prstGeom>
        </p:spPr>
      </p:pic>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CBC392-9BAF-4C22-B67E-7FBA41FFBBD0}" type="slidenum">
              <a:rPr lang="en-US" smtClean="0"/>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74639"/>
            <a:ext cx="1981200" cy="5851525"/>
          </a:xfrm>
        </p:spPr>
        <p:txBody>
          <a:bodyPr vert="eaVert" anchor="ctr"/>
          <a:lstStyle>
            <a:extLst/>
          </a:lstStyle>
          <a:p>
            <a:r>
              <a:rPr kumimoji="0" lang="en-US" smtClean="0"/>
              <a:t>Click to edit Master title style</a:t>
            </a:r>
            <a:endParaRPr kumimoji="0" lang="en-US"/>
          </a:p>
        </p:txBody>
      </p:sp>
      <p:sp>
        <p:nvSpPr>
          <p:cNvPr id="3" name="Vertical Text Placeholder 2"/>
          <p:cNvSpPr>
            <a:spLocks noGrp="1"/>
          </p:cNvSpPr>
          <p:nvPr>
            <p:ph type="body" orient="vert" idx="1"/>
          </p:nvPr>
        </p:nvSpPr>
        <p:spPr>
          <a:xfrm>
            <a:off x="609600" y="274639"/>
            <a:ext cx="5867400" cy="5851525"/>
          </a:xfrm>
        </p:spPr>
        <p:txBody>
          <a:bodyPr vert="eaVert"/>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CBC392-9BAF-4C22-B67E-7FBA41FFBBD0}" type="slidenum">
              <a:rPr lang="en-US" smtClean="0"/>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Title and Content">
    <p:spTree>
      <p:nvGrpSpPr>
        <p:cNvPr id="1" name=""/>
        <p:cNvGrpSpPr/>
        <p:nvPr/>
      </p:nvGrpSpPr>
      <p:grpSpPr>
        <a:xfrm>
          <a:off x="0" y="0"/>
          <a:ext cx="0" cy="0"/>
          <a:chOff x="0" y="0"/>
          <a:chExt cx="0" cy="0"/>
        </a:xfrm>
      </p:grpSpPr>
      <p:sp>
        <p:nvSpPr>
          <p:cNvPr id="9" name="Rectangle 8"/>
          <p:cNvSpPr/>
          <p:nvPr userDrawn="1"/>
        </p:nvSpPr>
        <p:spPr>
          <a:xfrm>
            <a:off x="0" y="0"/>
            <a:ext cx="9144000" cy="1295400"/>
          </a:xfrm>
          <a:prstGeom prst="rect">
            <a:avLst/>
          </a:prstGeom>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Rectangle 10"/>
          <p:cNvSpPr/>
          <p:nvPr userDrawn="1"/>
        </p:nvSpPr>
        <p:spPr>
          <a:xfrm>
            <a:off x="221768" y="457200"/>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userDrawn="1"/>
        </p:nvSpPr>
        <p:spPr>
          <a:xfrm>
            <a:off x="309558" y="457200"/>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3" name="Rectangle 12"/>
          <p:cNvSpPr/>
          <p:nvPr userDrawn="1"/>
        </p:nvSpPr>
        <p:spPr>
          <a:xfrm>
            <a:off x="269073" y="457200"/>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 name="Title 1"/>
          <p:cNvSpPr>
            <a:spLocks noGrp="1"/>
          </p:cNvSpPr>
          <p:nvPr>
            <p:ph type="title"/>
          </p:nvPr>
        </p:nvSpPr>
        <p:spPr>
          <a:xfrm>
            <a:off x="457200" y="283464"/>
            <a:ext cx="8229600" cy="859536"/>
          </a:xfrm>
        </p:spPr>
        <p:txBody>
          <a:bodyPr/>
          <a:lstStyle>
            <a:extLst/>
          </a:lstStyle>
          <a:p>
            <a:r>
              <a:rPr kumimoji="0" lang="en-US" dirty="0" smtClean="0"/>
              <a:t>Click to edit Master title style</a:t>
            </a:r>
            <a:endParaRPr kumimoji="0" lang="en-US" dirty="0"/>
          </a:p>
        </p:txBody>
      </p:sp>
      <p:sp>
        <p:nvSpPr>
          <p:cNvPr id="3" name="Content Placeholder 2"/>
          <p:cNvSpPr>
            <a:spLocks noGrp="1"/>
          </p:cNvSpPr>
          <p:nvPr>
            <p:ph idx="1"/>
          </p:nvPr>
        </p:nvSpPr>
        <p:spPr>
          <a:xfrm>
            <a:off x="457200" y="1600200"/>
            <a:ext cx="8229600" cy="4755360"/>
          </a:xfrm>
        </p:spPr>
        <p:txBody>
          <a:bodyPr/>
          <a:lstStyle>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4" name="Date Placeholder 3"/>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CBC392-9BAF-4C22-B67E-7FBA41FFBBD0}" type="slidenum">
              <a:rPr lang="en-US" smtClean="0"/>
              <a:pPr/>
              <a:t>‹#›</a:t>
            </a:fld>
            <a:endParaRPr lang="en-US"/>
          </a:p>
        </p:txBody>
      </p:sp>
      <p:pic>
        <p:nvPicPr>
          <p:cNvPr id="14" name="Picture 13" descr="Evidence Tape Blank copy.gif"/>
          <p:cNvPicPr>
            <a:picLocks noChangeAspect="1"/>
          </p:cNvPicPr>
          <p:nvPr userDrawn="1"/>
        </p:nvPicPr>
        <p:blipFill>
          <a:blip r:embed="rId2" cstate="print"/>
          <a:stretch>
            <a:fillRect/>
          </a:stretch>
        </p:blipFill>
        <p:spPr>
          <a:xfrm>
            <a:off x="0" y="1219200"/>
            <a:ext cx="9144000" cy="152400"/>
          </a:xfrm>
          <a:prstGeom prst="rect">
            <a:avLst/>
          </a:prstGeom>
          <a:effectLst>
            <a:outerShdw blurRad="50800" dist="88900" dir="8100000" algn="tr" rotWithShape="0">
              <a:schemeClr val="tx1">
                <a:lumMod val="85000"/>
                <a:alpha val="40000"/>
              </a:schemeClr>
            </a:outerShdw>
          </a:effectLst>
        </p:spPr>
      </p:pic>
      <p:pic>
        <p:nvPicPr>
          <p:cNvPr id="15" name="Picture 14" descr="Edvance21.quarter.trans.png"/>
          <p:cNvPicPr>
            <a:picLocks noChangeAspect="1"/>
          </p:cNvPicPr>
          <p:nvPr userDrawn="1"/>
        </p:nvPicPr>
        <p:blipFill>
          <a:blip r:embed="rId3" cstate="print"/>
          <a:stretch>
            <a:fillRect/>
          </a:stretch>
        </p:blipFill>
        <p:spPr>
          <a:xfrm>
            <a:off x="1" y="5994118"/>
            <a:ext cx="1371600" cy="863882"/>
          </a:xfrm>
          <a:prstGeom prst="rect">
            <a:avLst/>
          </a:prstGeom>
        </p:spPr>
      </p:pic>
    </p:spTree>
  </p:cSld>
  <p:clrMapOvr>
    <a:masterClrMapping/>
  </p:clrMapOvr>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Section Header">
    <p:spTree>
      <p:nvGrpSpPr>
        <p:cNvPr id="1" name=""/>
        <p:cNvGrpSpPr/>
        <p:nvPr/>
      </p:nvGrpSpPr>
      <p:grpSpPr>
        <a:xfrm>
          <a:off x="0" y="0"/>
          <a:ext cx="0" cy="0"/>
          <a:chOff x="0" y="0"/>
          <a:chExt cx="0" cy="0"/>
        </a:xfrm>
      </p:grpSpPr>
      <p:sp>
        <p:nvSpPr>
          <p:cNvPr id="14" name="Freeform 13"/>
          <p:cNvSpPr>
            <a:spLocks/>
          </p:cNvSpPr>
          <p:nvPr/>
        </p:nvSpPr>
        <p:spPr bwMode="auto">
          <a:xfrm>
            <a:off x="4828952" y="1073888"/>
            <a:ext cx="4322136" cy="5791200"/>
          </a:xfrm>
          <a:custGeom>
            <a:avLst>
              <a:gd name="A1" fmla="val 0"/>
              <a:gd name="A2" fmla="val 0"/>
              <a:gd name="A3" fmla="val 0"/>
              <a:gd name="A4" fmla="val 0"/>
              <a:gd name="A5" fmla="val 0"/>
              <a:gd name="A6" fmla="val 0"/>
              <a:gd name="A7" fmla="val 0"/>
              <a:gd name="A8" fmla="val 0"/>
            </a:avLst>
            <a:gdLst/>
            <a:ahLst/>
            <a:cxnLst>
              <a:cxn ang="0">
                <a:pos x="0" y="3648"/>
              </a:cxn>
              <a:cxn ang="0">
                <a:pos x="720" y="2016"/>
              </a:cxn>
              <a:cxn ang="0">
                <a:pos x="2736" y="0"/>
              </a:cxn>
              <a:cxn ang="0">
                <a:pos x="2736" y="96"/>
              </a:cxn>
              <a:cxn ang="0">
                <a:pos x="744" y="2038"/>
              </a:cxn>
              <a:cxn ang="0">
                <a:pos x="48" y="3648"/>
              </a:cxn>
              <a:cxn ang="0">
                <a:pos x="0" y="3648"/>
              </a:cxn>
            </a:cxnLst>
            <a:rect l="0" t="0" r="0" b="0"/>
            <a:pathLst>
              <a:path w="2736" h="3648">
                <a:moveTo>
                  <a:pt x="0" y="3648"/>
                </a:moveTo>
                <a:lnTo>
                  <a:pt x="720" y="2016"/>
                </a:lnTo>
                <a:lnTo>
                  <a:pt x="2736" y="672"/>
                </a:lnTo>
                <a:lnTo>
                  <a:pt x="2736" y="720"/>
                </a:lnTo>
                <a:lnTo>
                  <a:pt x="744" y="2038"/>
                </a:lnTo>
                <a:lnTo>
                  <a:pt x="48" y="3648"/>
                </a:lnTo>
                <a:lnTo>
                  <a:pt x="48" y="3648"/>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5" name="Freeform 14"/>
          <p:cNvSpPr>
            <a:spLocks/>
          </p:cNvSpPr>
          <p:nvPr/>
        </p:nvSpPr>
        <p:spPr bwMode="auto">
          <a:xfrm>
            <a:off x="373966" y="0"/>
            <a:ext cx="5514536" cy="6615332"/>
          </a:xfrm>
          <a:custGeom>
            <a:avLst>
              <a:gd name="A1" fmla="val 0"/>
              <a:gd name="A2" fmla="val 0"/>
              <a:gd name="A3" fmla="val 0"/>
              <a:gd name="A4" fmla="val 0"/>
              <a:gd name="A5" fmla="val 0"/>
              <a:gd name="A6" fmla="val 0"/>
              <a:gd name="A7" fmla="val 0"/>
              <a:gd name="A8" fmla="val 0"/>
            </a:avLst>
            <a:gdLst/>
            <a:ahLst/>
            <a:cxnLst>
              <a:cxn ang="0">
                <a:pos x="0" y="4080"/>
              </a:cxn>
              <a:cxn ang="0">
                <a:pos x="0" y="4128"/>
              </a:cxn>
              <a:cxn ang="0">
                <a:pos x="3504" y="2640"/>
              </a:cxn>
              <a:cxn ang="0">
                <a:pos x="2880" y="0"/>
              </a:cxn>
              <a:cxn ang="0">
                <a:pos x="2832" y="0"/>
              </a:cxn>
              <a:cxn ang="0">
                <a:pos x="3465" y="2619"/>
              </a:cxn>
              <a:cxn ang="0">
                <a:pos x="0" y="4080"/>
              </a:cxn>
            </a:cxnLst>
            <a:rect l="0" t="0" r="0" b="0"/>
            <a:pathLst>
              <a:path w="3504" h="4128">
                <a:moveTo>
                  <a:pt x="0" y="4080"/>
                </a:moveTo>
                <a:lnTo>
                  <a:pt x="0" y="4128"/>
                </a:lnTo>
                <a:lnTo>
                  <a:pt x="3504" y="2640"/>
                </a:lnTo>
                <a:lnTo>
                  <a:pt x="2880" y="0"/>
                </a:lnTo>
                <a:lnTo>
                  <a:pt x="2832" y="0"/>
                </a:lnTo>
                <a:lnTo>
                  <a:pt x="3465" y="2619"/>
                </a:lnTo>
                <a:lnTo>
                  <a:pt x="0" y="4080"/>
                </a:lnTo>
                <a:close/>
              </a:path>
            </a:pathLst>
          </a:custGeom>
          <a:noFill/>
          <a:ln w="3175" cap="flat" cmpd="sng" algn="ctr">
            <a:solidFill>
              <a:schemeClr val="accent2">
                <a:alpha val="53000"/>
              </a:schemeClr>
            </a:solid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3" name="Freeform 12"/>
          <p:cNvSpPr>
            <a:spLocks/>
          </p:cNvSpPr>
          <p:nvPr/>
        </p:nvSpPr>
        <p:spPr bwMode="auto">
          <a:xfrm rot="5236414">
            <a:off x="4462128" y="1483600"/>
            <a:ext cx="4114800" cy="118872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6" name="Freeform 15"/>
          <p:cNvSpPr>
            <a:spLocks/>
          </p:cNvSpPr>
          <p:nvPr/>
        </p:nvSpPr>
        <p:spPr bwMode="auto">
          <a:xfrm>
            <a:off x="5943600" y="0"/>
            <a:ext cx="2743200" cy="4267200"/>
          </a:xfrm>
          <a:custGeom>
            <a:avLst>
              <a:gd name="A1" fmla="val 0"/>
              <a:gd name="A2" fmla="val 0"/>
              <a:gd name="A3" fmla="val 0"/>
              <a:gd name="A4" fmla="val 0"/>
              <a:gd name="A5" fmla="val 0"/>
              <a:gd name="A6" fmla="val 0"/>
              <a:gd name="A7" fmla="val 0"/>
              <a:gd name="A8" fmla="val 0"/>
            </a:avLst>
            <a:gdLst/>
            <a:ahLst/>
            <a:cxnLst>
              <a:cxn ang="0">
                <a:pos x="1104" y="0"/>
              </a:cxn>
              <a:cxn ang="0">
                <a:pos x="1728" y="0"/>
              </a:cxn>
              <a:cxn ang="0">
                <a:pos x="0" y="2688"/>
              </a:cxn>
              <a:cxn ang="0">
                <a:pos x="1104" y="0"/>
              </a:cxn>
            </a:cxnLst>
            <a:rect l="0" t="0" r="0" b="0"/>
            <a:pathLst>
              <a:path w="1728" h="2688">
                <a:moveTo>
                  <a:pt x="1104" y="0"/>
                </a:moveTo>
                <a:lnTo>
                  <a:pt x="1728" y="0"/>
                </a:lnTo>
                <a:lnTo>
                  <a:pt x="0" y="2688"/>
                </a:lnTo>
                <a:lnTo>
                  <a:pt x="110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7" name="Freeform 16"/>
          <p:cNvSpPr>
            <a:spLocks/>
          </p:cNvSpPr>
          <p:nvPr/>
        </p:nvSpPr>
        <p:spPr bwMode="auto">
          <a:xfrm>
            <a:off x="5943600" y="4267200"/>
            <a:ext cx="3200400" cy="1143000"/>
          </a:xfrm>
          <a:custGeom>
            <a:avLst>
              <a:gd name="A1" fmla="val 0"/>
              <a:gd name="A2" fmla="val 0"/>
              <a:gd name="A3" fmla="val 0"/>
              <a:gd name="A4" fmla="val 0"/>
              <a:gd name="A5" fmla="val 0"/>
              <a:gd name="A6" fmla="val 0"/>
              <a:gd name="A7" fmla="val 0"/>
              <a:gd name="A8" fmla="val 0"/>
            </a:avLst>
            <a:gdLst/>
            <a:ahLst/>
            <a:cxnLst>
              <a:cxn ang="0">
                <a:pos x="0" y="0"/>
              </a:cxn>
              <a:cxn ang="0">
                <a:pos x="2016" y="240"/>
              </a:cxn>
              <a:cxn ang="0">
                <a:pos x="2016" y="720"/>
              </a:cxn>
              <a:cxn ang="0">
                <a:pos x="0" y="0"/>
              </a:cxn>
            </a:cxnLst>
            <a:rect l="0" t="0" r="0" b="0"/>
            <a:pathLst>
              <a:path w="2016" h="720">
                <a:moveTo>
                  <a:pt x="0" y="0"/>
                </a:moveTo>
                <a:lnTo>
                  <a:pt x="2016" y="240"/>
                </a:lnTo>
                <a:lnTo>
                  <a:pt x="2016" y="720"/>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8" name="Freeform 17"/>
          <p:cNvSpPr>
            <a:spLocks/>
          </p:cNvSpPr>
          <p:nvPr/>
        </p:nvSpPr>
        <p:spPr bwMode="auto">
          <a:xfrm>
            <a:off x="5943600" y="0"/>
            <a:ext cx="1371600" cy="4267200"/>
          </a:xfrm>
          <a:custGeom>
            <a:avLst>
              <a:gd name="A1" fmla="val 0"/>
              <a:gd name="A2" fmla="val 0"/>
              <a:gd name="A3" fmla="val 0"/>
              <a:gd name="A4" fmla="val 0"/>
              <a:gd name="A5" fmla="val 0"/>
              <a:gd name="A6" fmla="val 0"/>
              <a:gd name="A7" fmla="val 0"/>
              <a:gd name="A8" fmla="val 0"/>
            </a:avLst>
            <a:gdLst/>
            <a:ahLst/>
            <a:cxnLst>
              <a:cxn ang="0">
                <a:pos x="864" y="0"/>
              </a:cxn>
              <a:cxn ang="0">
                <a:pos x="0" y="2688"/>
              </a:cxn>
              <a:cxn ang="0">
                <a:pos x="768" y="0"/>
              </a:cxn>
              <a:cxn ang="0">
                <a:pos x="864" y="0"/>
              </a:cxn>
            </a:cxnLst>
            <a:rect l="0" t="0" r="0" b="0"/>
            <a:pathLst>
              <a:path w="864" h="2688">
                <a:moveTo>
                  <a:pt x="864" y="0"/>
                </a:moveTo>
                <a:lnTo>
                  <a:pt x="0" y="2688"/>
                </a:lnTo>
                <a:lnTo>
                  <a:pt x="768" y="0"/>
                </a:lnTo>
                <a:lnTo>
                  <a:pt x="864"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19" name="Freeform 18"/>
          <p:cNvSpPr>
            <a:spLocks/>
          </p:cNvSpPr>
          <p:nvPr/>
        </p:nvSpPr>
        <p:spPr bwMode="auto">
          <a:xfrm>
            <a:off x="5948363" y="4246563"/>
            <a:ext cx="2090737" cy="2611437"/>
          </a:xfrm>
          <a:custGeom>
            <a:avLst>
              <a:gd name="A1" fmla="val 0"/>
              <a:gd name="A2" fmla="val 0"/>
              <a:gd name="A3" fmla="val 0"/>
              <a:gd name="A4" fmla="val 0"/>
              <a:gd name="A5" fmla="val 0"/>
              <a:gd name="A6" fmla="val 0"/>
              <a:gd name="A7" fmla="val 0"/>
              <a:gd name="A8" fmla="val 0"/>
            </a:avLst>
            <a:gdLst/>
            <a:ahLst/>
            <a:cxnLst>
              <a:cxn ang="0">
                <a:pos x="1071" y="1645"/>
              </a:cxn>
              <a:cxn ang="0">
                <a:pos x="1317" y="1645"/>
              </a:cxn>
              <a:cxn ang="0">
                <a:pos x="0" y="0"/>
              </a:cxn>
              <a:cxn ang="0">
                <a:pos x="1071" y="1645"/>
              </a:cxn>
            </a:cxnLst>
            <a:rect l="0" t="0" r="0" b="0"/>
            <a:pathLst>
              <a:path w="1317" h="1645">
                <a:moveTo>
                  <a:pt x="1071" y="1645"/>
                </a:moveTo>
                <a:lnTo>
                  <a:pt x="1317" y="1645"/>
                </a:lnTo>
                <a:lnTo>
                  <a:pt x="0" y="0"/>
                </a:lnTo>
                <a:lnTo>
                  <a:pt x="1071" y="1645"/>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0" name="Freeform 19"/>
          <p:cNvSpPr>
            <a:spLocks/>
          </p:cNvSpPr>
          <p:nvPr/>
        </p:nvSpPr>
        <p:spPr bwMode="auto">
          <a:xfrm>
            <a:off x="5943600" y="4267200"/>
            <a:ext cx="1600200" cy="2590800"/>
          </a:xfrm>
          <a:custGeom>
            <a:avLst>
              <a:gd name="A1" fmla="val 0"/>
              <a:gd name="A2" fmla="val 0"/>
              <a:gd name="A3" fmla="val 0"/>
              <a:gd name="A4" fmla="val 0"/>
              <a:gd name="A5" fmla="val 0"/>
              <a:gd name="A6" fmla="val 0"/>
              <a:gd name="A7" fmla="val 0"/>
              <a:gd name="A8" fmla="val 0"/>
            </a:avLst>
            <a:gdLst/>
            <a:ahLst/>
            <a:cxnLst>
              <a:cxn ang="0">
                <a:pos x="1008" y="1632"/>
              </a:cxn>
              <a:cxn ang="0">
                <a:pos x="0" y="0"/>
              </a:cxn>
              <a:cxn ang="0">
                <a:pos x="960" y="1632"/>
              </a:cxn>
              <a:cxn ang="0">
                <a:pos x="1008" y="1632"/>
              </a:cxn>
            </a:cxnLst>
            <a:rect l="0" t="0" r="0" b="0"/>
            <a:pathLst>
              <a:path w="1008" h="1632">
                <a:moveTo>
                  <a:pt x="1008" y="1632"/>
                </a:moveTo>
                <a:lnTo>
                  <a:pt x="0" y="0"/>
                </a:lnTo>
                <a:lnTo>
                  <a:pt x="960" y="1632"/>
                </a:lnTo>
                <a:lnTo>
                  <a:pt x="1008"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1" name="Freeform 20"/>
          <p:cNvSpPr>
            <a:spLocks/>
          </p:cNvSpPr>
          <p:nvPr/>
        </p:nvSpPr>
        <p:spPr bwMode="auto">
          <a:xfrm>
            <a:off x="5943600" y="1371600"/>
            <a:ext cx="3200400" cy="2895600"/>
          </a:xfrm>
          <a:custGeom>
            <a:avLst>
              <a:gd name="A1" fmla="val 0"/>
              <a:gd name="A2" fmla="val 0"/>
              <a:gd name="A3" fmla="val 0"/>
              <a:gd name="A4" fmla="val 0"/>
              <a:gd name="A5" fmla="val 0"/>
              <a:gd name="A6" fmla="val 0"/>
              <a:gd name="A7" fmla="val 0"/>
              <a:gd name="A8" fmla="val 0"/>
            </a:avLst>
            <a:gdLst/>
            <a:ahLst/>
            <a:cxnLst>
              <a:cxn ang="0">
                <a:pos x="2016" y="0"/>
              </a:cxn>
              <a:cxn ang="0">
                <a:pos x="2016" y="144"/>
              </a:cxn>
              <a:cxn ang="0">
                <a:pos x="0" y="1824"/>
              </a:cxn>
              <a:cxn ang="0">
                <a:pos x="2016" y="0"/>
              </a:cxn>
            </a:cxnLst>
            <a:rect l="0" t="0" r="0" b="0"/>
            <a:pathLst>
              <a:path w="2016" h="1824">
                <a:moveTo>
                  <a:pt x="2016" y="0"/>
                </a:moveTo>
                <a:lnTo>
                  <a:pt x="2016" y="144"/>
                </a:lnTo>
                <a:lnTo>
                  <a:pt x="0" y="1824"/>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2" name="Freeform 21"/>
          <p:cNvSpPr>
            <a:spLocks/>
          </p:cNvSpPr>
          <p:nvPr/>
        </p:nvSpPr>
        <p:spPr bwMode="auto">
          <a:xfrm>
            <a:off x="5943600" y="1752600"/>
            <a:ext cx="3200400" cy="2514600"/>
          </a:xfrm>
          <a:custGeom>
            <a:avLst>
              <a:gd name="A1" fmla="val 0"/>
              <a:gd name="A2" fmla="val 0"/>
              <a:gd name="A3" fmla="val 0"/>
              <a:gd name="A4" fmla="val 0"/>
              <a:gd name="A5" fmla="val 0"/>
              <a:gd name="A6" fmla="val 0"/>
              <a:gd name="A7" fmla="val 0"/>
              <a:gd name="A8" fmla="val 0"/>
            </a:avLst>
            <a:gdLst/>
            <a:ahLst/>
            <a:cxnLst>
              <a:cxn ang="0">
                <a:pos x="2016" y="0"/>
              </a:cxn>
              <a:cxn ang="0">
                <a:pos x="0" y="1584"/>
              </a:cxn>
              <a:cxn ang="0">
                <a:pos x="2016" y="48"/>
              </a:cxn>
              <a:cxn ang="0">
                <a:pos x="2016" y="0"/>
              </a:cxn>
            </a:cxnLst>
            <a:rect l="0" t="0" r="0" b="0"/>
            <a:pathLst>
              <a:path w="2016" h="1584">
                <a:moveTo>
                  <a:pt x="2016" y="0"/>
                </a:moveTo>
                <a:lnTo>
                  <a:pt x="0" y="1584"/>
                </a:lnTo>
                <a:lnTo>
                  <a:pt x="2016" y="48"/>
                </a:lnTo>
                <a:lnTo>
                  <a:pt x="2016"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3" name="Freeform 22"/>
          <p:cNvSpPr>
            <a:spLocks/>
          </p:cNvSpPr>
          <p:nvPr/>
        </p:nvSpPr>
        <p:spPr bwMode="auto">
          <a:xfrm>
            <a:off x="990600" y="4267200"/>
            <a:ext cx="4953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120" y="0"/>
              </a:cxn>
              <a:cxn ang="0">
                <a:pos x="1056" y="1632"/>
              </a:cxn>
              <a:cxn ang="0">
                <a:pos x="0" y="1632"/>
              </a:cxn>
            </a:cxnLst>
            <a:rect l="0" t="0" r="0" b="0"/>
            <a:pathLst>
              <a:path w="3120" h="1632">
                <a:moveTo>
                  <a:pt x="0" y="1632"/>
                </a:moveTo>
                <a:lnTo>
                  <a:pt x="3120" y="0"/>
                </a:lnTo>
                <a:lnTo>
                  <a:pt x="1056"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4" name="Freeform 23"/>
          <p:cNvSpPr>
            <a:spLocks/>
          </p:cNvSpPr>
          <p:nvPr/>
        </p:nvSpPr>
        <p:spPr bwMode="auto">
          <a:xfrm>
            <a:off x="533400" y="4267200"/>
            <a:ext cx="5334000" cy="2590800"/>
          </a:xfrm>
          <a:custGeom>
            <a:avLst>
              <a:gd name="A1" fmla="val 0"/>
              <a:gd name="A2" fmla="val 0"/>
              <a:gd name="A3" fmla="val 0"/>
              <a:gd name="A4" fmla="val 0"/>
              <a:gd name="A5" fmla="val 0"/>
              <a:gd name="A6" fmla="val 0"/>
              <a:gd name="A7" fmla="val 0"/>
              <a:gd name="A8" fmla="val 0"/>
            </a:avLst>
            <a:gdLst/>
            <a:ahLst/>
            <a:cxnLst>
              <a:cxn ang="0">
                <a:pos x="0" y="1632"/>
              </a:cxn>
              <a:cxn ang="0">
                <a:pos x="3360" y="0"/>
              </a:cxn>
              <a:cxn ang="0">
                <a:pos x="144" y="1632"/>
              </a:cxn>
              <a:cxn ang="0">
                <a:pos x="0" y="1632"/>
              </a:cxn>
            </a:cxnLst>
            <a:rect l="0" t="0" r="0" b="0"/>
            <a:pathLst>
              <a:path w="3360" h="1632">
                <a:moveTo>
                  <a:pt x="0" y="1632"/>
                </a:moveTo>
                <a:lnTo>
                  <a:pt x="3360" y="0"/>
                </a:lnTo>
                <a:lnTo>
                  <a:pt x="144" y="1632"/>
                </a:lnTo>
                <a:lnTo>
                  <a:pt x="0" y="1632"/>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5" name="Freeform 24"/>
          <p:cNvSpPr>
            <a:spLocks/>
          </p:cNvSpPr>
          <p:nvPr/>
        </p:nvSpPr>
        <p:spPr bwMode="auto">
          <a:xfrm>
            <a:off x="366824" y="2438400"/>
            <a:ext cx="5638800" cy="1828800"/>
          </a:xfrm>
          <a:custGeom>
            <a:avLst>
              <a:gd name="A1" fmla="val 0"/>
              <a:gd name="A2" fmla="val 0"/>
              <a:gd name="A3" fmla="val 0"/>
              <a:gd name="A4" fmla="val 0"/>
              <a:gd name="A5" fmla="val 0"/>
              <a:gd name="A6" fmla="val 0"/>
              <a:gd name="A7" fmla="val 0"/>
              <a:gd name="A8" fmla="val 0"/>
            </a:avLst>
            <a:gdLst/>
            <a:ahLst/>
            <a:cxnLst>
              <a:cxn ang="0">
                <a:pos x="0" y="0"/>
              </a:cxn>
              <a:cxn ang="0">
                <a:pos x="3552" y="1152"/>
              </a:cxn>
              <a:cxn ang="0">
                <a:pos x="0" y="384"/>
              </a:cxn>
              <a:cxn ang="0">
                <a:pos x="0" y="0"/>
              </a:cxn>
            </a:cxnLst>
            <a:rect l="0" t="0" r="0" b="0"/>
            <a:pathLst>
              <a:path w="3552" h="1152">
                <a:moveTo>
                  <a:pt x="0" y="0"/>
                </a:moveTo>
                <a:lnTo>
                  <a:pt x="3504" y="1152"/>
                </a:lnTo>
                <a:lnTo>
                  <a:pt x="0" y="384"/>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6" name="Freeform 25"/>
          <p:cNvSpPr>
            <a:spLocks/>
          </p:cNvSpPr>
          <p:nvPr/>
        </p:nvSpPr>
        <p:spPr bwMode="auto">
          <a:xfrm>
            <a:off x="366824" y="2133600"/>
            <a:ext cx="5638800" cy="2133600"/>
          </a:xfrm>
          <a:custGeom>
            <a:avLst>
              <a:gd name="A1" fmla="val 0"/>
              <a:gd name="A2" fmla="val 0"/>
              <a:gd name="A3" fmla="val 0"/>
              <a:gd name="A4" fmla="val 0"/>
              <a:gd name="A5" fmla="val 0"/>
              <a:gd name="A6" fmla="val 0"/>
              <a:gd name="A7" fmla="val 0"/>
              <a:gd name="A8" fmla="val 0"/>
            </a:avLst>
            <a:gdLst/>
            <a:ahLst/>
            <a:cxnLst>
              <a:cxn ang="0">
                <a:pos x="0" y="0"/>
              </a:cxn>
              <a:cxn ang="0">
                <a:pos x="3552" y="1344"/>
              </a:cxn>
              <a:cxn ang="0">
                <a:pos x="0" y="48"/>
              </a:cxn>
              <a:cxn ang="0">
                <a:pos x="0" y="0"/>
              </a:cxn>
            </a:cxnLst>
            <a:rect l="0" t="0" r="0" b="0"/>
            <a:pathLst>
              <a:path w="3552" h="1344">
                <a:moveTo>
                  <a:pt x="0" y="0"/>
                </a:moveTo>
                <a:lnTo>
                  <a:pt x="3552" y="1344"/>
                </a:lnTo>
                <a:lnTo>
                  <a:pt x="0" y="48"/>
                </a:lnTo>
                <a:lnTo>
                  <a:pt x="0" y="0"/>
                </a:lnTo>
                <a:close/>
              </a:path>
            </a:pathLst>
          </a:custGeom>
          <a:solidFill>
            <a:schemeClr val="bg2">
              <a:tint val="95000"/>
              <a:satMod val="20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27" name="Freeform 26"/>
          <p:cNvSpPr>
            <a:spLocks/>
          </p:cNvSpPr>
          <p:nvPr/>
        </p:nvSpPr>
        <p:spPr bwMode="auto">
          <a:xfrm>
            <a:off x="4572000" y="4267200"/>
            <a:ext cx="1371600" cy="2590800"/>
          </a:xfrm>
          <a:custGeom>
            <a:avLst>
              <a:gd name="A1" fmla="val 0"/>
              <a:gd name="A2" fmla="val 0"/>
              <a:gd name="A3" fmla="val 0"/>
              <a:gd name="A4" fmla="val 0"/>
              <a:gd name="A5" fmla="val 0"/>
              <a:gd name="A6" fmla="val 0"/>
              <a:gd name="A7" fmla="val 0"/>
              <a:gd name="A8" fmla="val 0"/>
            </a:avLst>
            <a:gdLst/>
            <a:ahLst/>
            <a:cxnLst>
              <a:cxn ang="0">
                <a:pos x="0" y="1632"/>
              </a:cxn>
              <a:cxn ang="0">
                <a:pos x="96" y="1632"/>
              </a:cxn>
              <a:cxn ang="0">
                <a:pos x="864" y="0"/>
              </a:cxn>
              <a:cxn ang="0">
                <a:pos x="0" y="1632"/>
              </a:cxn>
            </a:cxnLst>
            <a:rect l="0" t="0" r="0" b="0"/>
            <a:pathLst>
              <a:path w="864" h="1632">
                <a:moveTo>
                  <a:pt x="0" y="1632"/>
                </a:moveTo>
                <a:lnTo>
                  <a:pt x="96" y="1632"/>
                </a:lnTo>
                <a:lnTo>
                  <a:pt x="864" y="0"/>
                </a:lnTo>
                <a:lnTo>
                  <a:pt x="0" y="1632"/>
                </a:lnTo>
                <a:close/>
              </a:path>
            </a:pathLst>
          </a:custGeom>
          <a:solidFill>
            <a:schemeClr val="bg2">
              <a:tint val="95000"/>
              <a:satMod val="180000"/>
              <a:alpha val="30000"/>
            </a:schemeClr>
          </a:solidFill>
          <a:ln w="9525" cap="flat" cmpd="sng" algn="ctr">
            <a:noFill/>
            <a:prstDash val="solid"/>
            <a:round/>
            <a:headEnd type="none" w="med" len="med"/>
            <a:tailEnd type="none" w="med" len="med"/>
          </a:ln>
          <a:effectLst/>
        </p:spPr>
        <p:txBody>
          <a:bodyPr vert="horz" wrap="square" lIns="91440" tIns="45720" rIns="91440" bIns="45720" anchor="t" compatLnSpc="1"/>
          <a:lstStyle>
            <a:extLst/>
          </a:lstStyle>
          <a:p>
            <a:endParaRPr kumimoji="0" lang="en-US"/>
          </a:p>
        </p:txBody>
      </p:sp>
      <p:sp>
        <p:nvSpPr>
          <p:cNvPr id="3" name="Text Placeholder 2"/>
          <p:cNvSpPr>
            <a:spLocks noGrp="1"/>
          </p:cNvSpPr>
          <p:nvPr>
            <p:ph type="body" idx="1"/>
          </p:nvPr>
        </p:nvSpPr>
        <p:spPr>
          <a:xfrm>
            <a:off x="706902" y="1351672"/>
            <a:ext cx="5718048" cy="977486"/>
          </a:xfrm>
        </p:spPr>
        <p:txBody>
          <a:bodyPr lIns="82296" tIns="45720" bIns="0" anchor="t"/>
          <a:lstStyle>
            <a:lvl1pPr marL="54864" indent="0">
              <a:buNone/>
              <a:defRPr sz="2000">
                <a:solidFill>
                  <a:schemeClr val="tx1">
                    <a:tint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extLst/>
          </a:lstStyle>
          <a:p>
            <a:pPr lvl="0" eaLnBrk="1" latinLnBrk="0" hangingPunct="1"/>
            <a:r>
              <a:rPr kumimoji="0" lang="en-US" smtClean="0"/>
              <a:t>Click to edit Master text styles</a:t>
            </a:r>
          </a:p>
        </p:txBody>
      </p:sp>
      <p:sp>
        <p:nvSpPr>
          <p:cNvPr id="4" name="Date Placeholder 3"/>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5" name="Footer Placeholder 4"/>
          <p:cNvSpPr>
            <a:spLocks noGrp="1"/>
          </p:cNvSpPr>
          <p:nvPr>
            <p:ph type="ftr" sz="quarter" idx="11"/>
          </p:nvPr>
        </p:nvSpPr>
        <p:spPr/>
        <p:txBody>
          <a:bodyPr/>
          <a:lstStyle>
            <a:extLst/>
          </a:lstStyle>
          <a:p>
            <a:endParaRPr lang="en-US"/>
          </a:p>
        </p:txBody>
      </p:sp>
      <p:sp>
        <p:nvSpPr>
          <p:cNvPr id="6" name="Slide Number Placeholder 5"/>
          <p:cNvSpPr>
            <a:spLocks noGrp="1"/>
          </p:cNvSpPr>
          <p:nvPr>
            <p:ph type="sldNum" sz="quarter" idx="12"/>
          </p:nvPr>
        </p:nvSpPr>
        <p:spPr/>
        <p:txBody>
          <a:bodyPr/>
          <a:lstStyle>
            <a:extLst/>
          </a:lstStyle>
          <a:p>
            <a:fld id="{7FCBC392-9BAF-4C22-B67E-7FBA41FFBBD0}" type="slidenum">
              <a:rPr lang="en-US" smtClean="0"/>
              <a:pPr/>
              <a:t>‹#›</a:t>
            </a:fld>
            <a:endParaRPr lang="en-US"/>
          </a:p>
        </p:txBody>
      </p:sp>
      <p:sp>
        <p:nvSpPr>
          <p:cNvPr id="7" name="Rectangle 6"/>
          <p:cNvSpPr/>
          <p:nvPr/>
        </p:nvSpPr>
        <p:spPr>
          <a:xfrm>
            <a:off x="363160" y="402264"/>
            <a:ext cx="850392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706902" y="512064"/>
            <a:ext cx="8156448" cy="777240"/>
          </a:xfrm>
        </p:spPr>
        <p:txBody>
          <a:bodyPr tIns="64008"/>
          <a:lstStyle>
            <a:lvl1pPr algn="l">
              <a:buNone/>
              <a:defRPr sz="3800" b="0" cap="none" spc="-150" baseline="0"/>
            </a:lvl1pPr>
            <a:extLst/>
          </a:lstStyle>
          <a:p>
            <a:r>
              <a:rPr kumimoji="0" lang="en-US" smtClean="0"/>
              <a:t>Click to edit Master title style</a:t>
            </a:r>
            <a:endParaRPr kumimoji="0" lang="en-US"/>
          </a:p>
        </p:txBody>
      </p:sp>
      <p:sp>
        <p:nvSpPr>
          <p:cNvPr id="8" name="Rectangle 7"/>
          <p:cNvSpPr/>
          <p:nvPr/>
        </p:nvSpPr>
        <p:spPr>
          <a:xfrm flipH="1">
            <a:off x="371538"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9" name="Rectangle 8"/>
          <p:cNvSpPr/>
          <p:nvPr/>
        </p:nvSpPr>
        <p:spPr>
          <a:xfrm flipH="1">
            <a:off x="411109" y="680477"/>
            <a:ext cx="27432"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p:nvSpPr>
        <p:spPr>
          <a:xfrm flipH="1">
            <a:off x="448450"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1" name="Rectangle 10"/>
          <p:cNvSpPr/>
          <p:nvPr/>
        </p:nvSpPr>
        <p:spPr>
          <a:xfrm flipH="1">
            <a:off x="476702" y="680477"/>
            <a:ext cx="9144"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2" name="Rectangle 11"/>
          <p:cNvSpPr/>
          <p:nvPr/>
        </p:nvSpPr>
        <p:spPr>
          <a:xfrm>
            <a:off x="500478" y="680477"/>
            <a:ext cx="36576" cy="365760"/>
          </a:xfrm>
          <a:prstGeom prst="rect">
            <a:avLst/>
          </a:prstGeom>
          <a:solidFill>
            <a:srgbClr val="000000"/>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Two Content">
    <p:spTree>
      <p:nvGrpSpPr>
        <p:cNvPr id="1" name=""/>
        <p:cNvGrpSpPr/>
        <p:nvPr/>
      </p:nvGrpSpPr>
      <p:grpSpPr>
        <a:xfrm>
          <a:off x="0" y="0"/>
          <a:ext cx="0" cy="0"/>
          <a:chOff x="0" y="0"/>
          <a:chExt cx="0" cy="0"/>
        </a:xfrm>
      </p:grpSpPr>
      <p:sp>
        <p:nvSpPr>
          <p:cNvPr id="3" name="Content Placeholder 2"/>
          <p:cNvSpPr>
            <a:spLocks noGrp="1"/>
          </p:cNvSpPr>
          <p:nvPr>
            <p:ph sz="half" idx="1"/>
          </p:nvPr>
        </p:nvSpPr>
        <p:spPr>
          <a:xfrm>
            <a:off x="464344" y="1600201"/>
            <a:ext cx="4038600" cy="4696264"/>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4" name="Content Placeholder 3"/>
          <p:cNvSpPr>
            <a:spLocks noGrp="1"/>
          </p:cNvSpPr>
          <p:nvPr>
            <p:ph sz="half" idx="2"/>
          </p:nvPr>
        </p:nvSpPr>
        <p:spPr>
          <a:xfrm>
            <a:off x="4655344" y="1600201"/>
            <a:ext cx="4038600" cy="4696264"/>
          </a:xfrm>
        </p:spPr>
        <p:txBody>
          <a:bodyPr/>
          <a:lstStyle>
            <a:lvl1pPr>
              <a:defRPr sz="2800"/>
            </a:lvl1pPr>
            <a:lvl2pPr>
              <a:defRPr sz="2400"/>
            </a:lvl2pPr>
            <a:lvl3pPr>
              <a:defRPr sz="2000"/>
            </a:lvl3pPr>
            <a:lvl4pPr>
              <a:defRPr sz="1800"/>
            </a:lvl4pPr>
            <a:lvl5pPr>
              <a:defRPr sz="1800"/>
            </a:lvl5pPr>
            <a:extLst/>
          </a:lstStyle>
          <a:p>
            <a:pPr lvl="0" eaLnBrk="1" latinLnBrk="0" hangingPunct="1"/>
            <a:r>
              <a:rPr lang="en-US" dirty="0" smtClean="0"/>
              <a:t>Click to edit Master text styles</a:t>
            </a:r>
          </a:p>
          <a:p>
            <a:pPr lvl="1" eaLnBrk="1" latinLnBrk="0" hangingPunct="1"/>
            <a:r>
              <a:rPr lang="en-US" dirty="0" smtClean="0"/>
              <a:t>Second level</a:t>
            </a:r>
          </a:p>
          <a:p>
            <a:pPr lvl="2" eaLnBrk="1" latinLnBrk="0" hangingPunct="1"/>
            <a:r>
              <a:rPr lang="en-US" dirty="0" smtClean="0"/>
              <a:t>Third level</a:t>
            </a:r>
          </a:p>
          <a:p>
            <a:pPr lvl="3" eaLnBrk="1" latinLnBrk="0" hangingPunct="1"/>
            <a:r>
              <a:rPr lang="en-US" dirty="0" smtClean="0"/>
              <a:t>Fourth level</a:t>
            </a:r>
          </a:p>
          <a:p>
            <a:pPr lvl="4" eaLnBrk="1" latinLnBrk="0" hangingPunct="1"/>
            <a:r>
              <a:rPr lang="en-US" dirty="0" smtClean="0"/>
              <a:t>Fifth level</a:t>
            </a:r>
            <a:endParaRPr kumimoji="0" lang="en-US" dirty="0"/>
          </a:p>
        </p:txBody>
      </p:sp>
      <p:sp>
        <p:nvSpPr>
          <p:cNvPr id="5" name="Date Placeholder 4"/>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FCBC392-9BAF-4C22-B67E-7FBA41FFBBD0}" type="slidenum">
              <a:rPr lang="en-US" smtClean="0"/>
              <a:pPr/>
              <a:t>‹#›</a:t>
            </a:fld>
            <a:endParaRPr lang="en-US"/>
          </a:p>
        </p:txBody>
      </p:sp>
      <p:sp>
        <p:nvSpPr>
          <p:cNvPr id="8" name="Rectangle 7"/>
          <p:cNvSpPr/>
          <p:nvPr userDrawn="1"/>
        </p:nvSpPr>
        <p:spPr>
          <a:xfrm>
            <a:off x="0" y="0"/>
            <a:ext cx="9144000" cy="1295400"/>
          </a:xfrm>
          <a:prstGeom prst="rect">
            <a:avLst/>
          </a:prstGeom>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457200" y="304800"/>
            <a:ext cx="8229600" cy="838200"/>
          </a:xfrm>
        </p:spPr>
        <p:txBody>
          <a:bodyPr/>
          <a:lstStyle>
            <a:extLst/>
          </a:lstStyle>
          <a:p>
            <a:r>
              <a:rPr kumimoji="0" lang="en-US" dirty="0" smtClean="0"/>
              <a:t>Click to edit Master title style</a:t>
            </a:r>
            <a:endParaRPr kumimoji="0" lang="en-US" dirty="0"/>
          </a:p>
        </p:txBody>
      </p:sp>
      <p:sp>
        <p:nvSpPr>
          <p:cNvPr id="9" name="Rectangle 8"/>
          <p:cNvSpPr/>
          <p:nvPr userDrawn="1"/>
        </p:nvSpPr>
        <p:spPr>
          <a:xfrm>
            <a:off x="269073" y="457200"/>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0" name="Rectangle 9"/>
          <p:cNvSpPr/>
          <p:nvPr userDrawn="1"/>
        </p:nvSpPr>
        <p:spPr>
          <a:xfrm>
            <a:off x="221768" y="457200"/>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1" name="Rectangle 10"/>
          <p:cNvSpPr/>
          <p:nvPr userDrawn="1"/>
        </p:nvSpPr>
        <p:spPr>
          <a:xfrm>
            <a:off x="309558" y="457200"/>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pic>
        <p:nvPicPr>
          <p:cNvPr id="12" name="Picture 11" descr="Evidence Tape Blank copy.gif"/>
          <p:cNvPicPr>
            <a:picLocks noChangeAspect="1"/>
          </p:cNvPicPr>
          <p:nvPr userDrawn="1"/>
        </p:nvPicPr>
        <p:blipFill>
          <a:blip r:embed="rId2" cstate="print"/>
          <a:stretch>
            <a:fillRect/>
          </a:stretch>
        </p:blipFill>
        <p:spPr>
          <a:xfrm>
            <a:off x="0" y="1219200"/>
            <a:ext cx="9144000" cy="152400"/>
          </a:xfrm>
          <a:prstGeom prst="rect">
            <a:avLst/>
          </a:prstGeom>
          <a:effectLst>
            <a:outerShdw blurRad="50800" dist="88900" dir="8100000" algn="tr" rotWithShape="0">
              <a:schemeClr val="tx1">
                <a:lumMod val="85000"/>
                <a:alpha val="40000"/>
              </a:schemeClr>
            </a:outerShdw>
          </a:effectLst>
        </p:spPr>
      </p:pic>
      <p:pic>
        <p:nvPicPr>
          <p:cNvPr id="13" name="Picture 12" descr="Edvance21.quarter.trans.png"/>
          <p:cNvPicPr>
            <a:picLocks noChangeAspect="1"/>
          </p:cNvPicPr>
          <p:nvPr userDrawn="1"/>
        </p:nvPicPr>
        <p:blipFill>
          <a:blip r:embed="rId3" cstate="print"/>
          <a:stretch>
            <a:fillRect/>
          </a:stretch>
        </p:blipFill>
        <p:spPr>
          <a:xfrm>
            <a:off x="1" y="5994118"/>
            <a:ext cx="1371600" cy="863882"/>
          </a:xfrm>
          <a:prstGeom prst="rect">
            <a:avLst/>
          </a:prstGeom>
        </p:spPr>
      </p:pic>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ison">
    <p:spTree>
      <p:nvGrpSpPr>
        <p:cNvPr id="1" name=""/>
        <p:cNvGrpSpPr/>
        <p:nvPr/>
      </p:nvGrpSpPr>
      <p:grpSpPr>
        <a:xfrm>
          <a:off x="0" y="0"/>
          <a:ext cx="0" cy="0"/>
          <a:chOff x="0" y="0"/>
          <a:chExt cx="0" cy="0"/>
        </a:xfrm>
      </p:grpSpPr>
      <p:sp>
        <p:nvSpPr>
          <p:cNvPr id="25" name="Rectangle 24"/>
          <p:cNvSpPr/>
          <p:nvPr/>
        </p:nvSpPr>
        <p:spPr>
          <a:xfrm>
            <a:off x="0" y="402265"/>
            <a:ext cx="8867080" cy="886265"/>
          </a:xfrm>
          <a:prstGeom prst="rect">
            <a:avLst/>
          </a:prstGeom>
          <a:solidFill>
            <a:schemeClr val="bg2">
              <a:tint val="95000"/>
              <a:satMod val="180000"/>
              <a:alpha val="40000"/>
            </a:scheme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 name="Title 1"/>
          <p:cNvSpPr>
            <a:spLocks noGrp="1"/>
          </p:cNvSpPr>
          <p:nvPr>
            <p:ph type="title"/>
          </p:nvPr>
        </p:nvSpPr>
        <p:spPr>
          <a:xfrm>
            <a:off x="504824" y="512064"/>
            <a:ext cx="7772400" cy="914400"/>
          </a:xfrm>
        </p:spPr>
        <p:txBody>
          <a:bodyPr anchor="t"/>
          <a:lstStyle>
            <a:lvl1pPr>
              <a:defRPr sz="4000"/>
            </a:lvl1pPr>
            <a:extLst/>
          </a:lstStyle>
          <a:p>
            <a:r>
              <a:rPr kumimoji="0" lang="en-US" smtClean="0"/>
              <a:t>Click to edit Master title style</a:t>
            </a:r>
            <a:endParaRPr kumimoji="0" lang="en-US"/>
          </a:p>
        </p:txBody>
      </p:sp>
      <p:sp>
        <p:nvSpPr>
          <p:cNvPr id="3" name="Text Placeholder 2"/>
          <p:cNvSpPr>
            <a:spLocks noGrp="1"/>
          </p:cNvSpPr>
          <p:nvPr>
            <p:ph type="body" idx="1"/>
          </p:nvPr>
        </p:nvSpPr>
        <p:spPr>
          <a:xfrm>
            <a:off x="457200" y="1809750"/>
            <a:ext cx="4040188" cy="639762"/>
          </a:xfrm>
        </p:spPr>
        <p:txBody>
          <a:bodyPr anchor="ctr"/>
          <a:lstStyle>
            <a:lvl1pPr marL="73152" indent="0" algn="l">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4" name="Text Placeholder 3"/>
          <p:cNvSpPr>
            <a:spLocks noGrp="1"/>
          </p:cNvSpPr>
          <p:nvPr>
            <p:ph type="body" sz="half" idx="3"/>
          </p:nvPr>
        </p:nvSpPr>
        <p:spPr>
          <a:xfrm>
            <a:off x="4645025" y="1809750"/>
            <a:ext cx="4041775" cy="639762"/>
          </a:xfrm>
        </p:spPr>
        <p:txBody>
          <a:bodyPr anchor="ctr"/>
          <a:lstStyle>
            <a:lvl1pPr marL="73152" indent="0">
              <a:buNone/>
              <a:defRPr sz="2400" b="1">
                <a:solidFill>
                  <a:schemeClr val="accent2"/>
                </a:solidFill>
              </a:defRPr>
            </a:lvl1pPr>
            <a:lvl2pPr>
              <a:buNone/>
              <a:defRPr sz="2000" b="1"/>
            </a:lvl2pPr>
            <a:lvl3pPr>
              <a:buNone/>
              <a:defRPr sz="1800" b="1"/>
            </a:lvl3pPr>
            <a:lvl4pPr>
              <a:buNone/>
              <a:defRPr sz="1600" b="1"/>
            </a:lvl4pPr>
            <a:lvl5pPr>
              <a:buNone/>
              <a:defRPr sz="1600" b="1"/>
            </a:lvl5pPr>
            <a:extLst/>
          </a:lstStyle>
          <a:p>
            <a:pPr lvl="0" eaLnBrk="1" latinLnBrk="0" hangingPunct="1"/>
            <a:r>
              <a:rPr kumimoji="0" lang="en-US" smtClean="0"/>
              <a:t>Click to edit Master text styles</a:t>
            </a:r>
          </a:p>
        </p:txBody>
      </p:sp>
      <p:sp>
        <p:nvSpPr>
          <p:cNvPr id="5" name="Content Placeholder 4"/>
          <p:cNvSpPr>
            <a:spLocks noGrp="1"/>
          </p:cNvSpPr>
          <p:nvPr>
            <p:ph sz="quarter" idx="2"/>
          </p:nvPr>
        </p:nvSpPr>
        <p:spPr>
          <a:xfrm>
            <a:off x="457200" y="2459037"/>
            <a:ext cx="4040188"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6" name="Content Placeholder 5"/>
          <p:cNvSpPr>
            <a:spLocks noGrp="1"/>
          </p:cNvSpPr>
          <p:nvPr>
            <p:ph sz="quarter" idx="4"/>
          </p:nvPr>
        </p:nvSpPr>
        <p:spPr>
          <a:xfrm>
            <a:off x="4645025" y="2459037"/>
            <a:ext cx="4041775" cy="3959352"/>
          </a:xfrm>
        </p:spPr>
        <p:txBody>
          <a:bodyPr/>
          <a:lstStyle>
            <a:lvl1pPr>
              <a:defRPr sz="2400"/>
            </a:lvl1pPr>
            <a:lvl2pPr>
              <a:defRPr sz="2000"/>
            </a:lvl2pPr>
            <a:lvl3pPr>
              <a:defRPr sz="1800"/>
            </a:lvl3pPr>
            <a:lvl4pPr>
              <a:defRPr sz="1600"/>
            </a:lvl4pPr>
            <a:lvl5pPr>
              <a:defRPr sz="16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7" name="Date Placeholder 6"/>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8" name="Footer Placeholder 7"/>
          <p:cNvSpPr>
            <a:spLocks noGrp="1"/>
          </p:cNvSpPr>
          <p:nvPr>
            <p:ph type="ftr" sz="quarter" idx="11"/>
          </p:nvPr>
        </p:nvSpPr>
        <p:spPr/>
        <p:txBody>
          <a:bodyPr/>
          <a:lstStyle>
            <a:extLst/>
          </a:lstStyle>
          <a:p>
            <a:endParaRPr lang="en-US"/>
          </a:p>
        </p:txBody>
      </p:sp>
      <p:sp>
        <p:nvSpPr>
          <p:cNvPr id="9" name="Slide Number Placeholder 8"/>
          <p:cNvSpPr>
            <a:spLocks noGrp="1"/>
          </p:cNvSpPr>
          <p:nvPr>
            <p:ph type="sldNum" sz="quarter" idx="12"/>
          </p:nvPr>
        </p:nvSpPr>
        <p:spPr/>
        <p:txBody>
          <a:bodyPr/>
          <a:lstStyle>
            <a:extLst/>
          </a:lstStyle>
          <a:p>
            <a:fld id="{7FCBC392-9BAF-4C22-B67E-7FBA41FFBBD0}" type="slidenum">
              <a:rPr lang="en-US" smtClean="0"/>
              <a:pPr/>
              <a:t>‹#›</a:t>
            </a:fld>
            <a:endParaRPr lang="en-US"/>
          </a:p>
        </p:txBody>
      </p:sp>
      <p:sp>
        <p:nvSpPr>
          <p:cNvPr id="16" name="Rectangle 15"/>
          <p:cNvSpPr/>
          <p:nvPr/>
        </p:nvSpPr>
        <p:spPr>
          <a:xfrm>
            <a:off x="87790" y="680477"/>
            <a:ext cx="45720"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7" name="Rectangle 16"/>
          <p:cNvSpPr/>
          <p:nvPr/>
        </p:nvSpPr>
        <p:spPr>
          <a:xfrm>
            <a:off x="47305"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8" name="Rectangle 17"/>
          <p:cNvSpPr/>
          <p:nvPr/>
        </p:nvSpPr>
        <p:spPr>
          <a:xfrm>
            <a:off x="2825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9" name="Rectangle 18"/>
          <p:cNvSpPr/>
          <p:nvPr/>
        </p:nvSpPr>
        <p:spPr>
          <a:xfrm>
            <a:off x="0"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0" name="Rectangle 19"/>
          <p:cNvSpPr/>
          <p:nvPr/>
        </p:nvSpPr>
        <p:spPr>
          <a:xfrm flipH="1">
            <a:off x="149770"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1" name="Rectangle 20"/>
          <p:cNvSpPr/>
          <p:nvPr/>
        </p:nvSpPr>
        <p:spPr>
          <a:xfrm flipH="1">
            <a:off x="189341" y="680477"/>
            <a:ext cx="27432"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Rectangle 21"/>
          <p:cNvSpPr/>
          <p:nvPr/>
        </p:nvSpPr>
        <p:spPr>
          <a:xfrm flipH="1">
            <a:off x="226682"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29" name="Rectangle 28"/>
          <p:cNvSpPr/>
          <p:nvPr/>
        </p:nvSpPr>
        <p:spPr>
          <a:xfrm flipH="1">
            <a:off x="254934" y="680477"/>
            <a:ext cx="9144"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30" name="Rectangle 29"/>
          <p:cNvSpPr/>
          <p:nvPr/>
        </p:nvSpPr>
        <p:spPr>
          <a:xfrm>
            <a:off x="278710" y="680477"/>
            <a:ext cx="36576" cy="365760"/>
          </a:xfrm>
          <a:prstGeom prst="rect">
            <a:avLst/>
          </a:prstGeom>
          <a:solidFill>
            <a:schemeClr val="bg2"/>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914400" y="512064"/>
            <a:ext cx="7772400" cy="914400"/>
          </a:xfrm>
        </p:spPr>
        <p:txBody>
          <a:bodyPr/>
          <a:lstStyle>
            <a:lvl1pPr>
              <a:defRPr sz="4000" cap="none" baseline="0"/>
            </a:lvl1pPr>
            <a:extLst/>
          </a:lstStyle>
          <a:p>
            <a:r>
              <a:rPr kumimoji="0" lang="en-US" smtClean="0"/>
              <a:t>Click to edit Master title style</a:t>
            </a:r>
            <a:endParaRPr kumimoji="0" lang="en-US"/>
          </a:p>
        </p:txBody>
      </p:sp>
      <p:sp>
        <p:nvSpPr>
          <p:cNvPr id="3" name="Date Placeholder 2"/>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4" name="Footer Placeholder 3"/>
          <p:cNvSpPr>
            <a:spLocks noGrp="1"/>
          </p:cNvSpPr>
          <p:nvPr>
            <p:ph type="ftr" sz="quarter" idx="11"/>
          </p:nvPr>
        </p:nvSpPr>
        <p:spPr/>
        <p:txBody>
          <a:bodyPr/>
          <a:lstStyle>
            <a:extLst/>
          </a:lstStyle>
          <a:p>
            <a:endParaRPr lang="en-US"/>
          </a:p>
        </p:txBody>
      </p:sp>
      <p:sp>
        <p:nvSpPr>
          <p:cNvPr id="5" name="Slide Number Placeholder 4"/>
          <p:cNvSpPr>
            <a:spLocks noGrp="1"/>
          </p:cNvSpPr>
          <p:nvPr>
            <p:ph type="sldNum" sz="quarter" idx="12"/>
          </p:nvPr>
        </p:nvSpPr>
        <p:spPr/>
        <p:txBody>
          <a:bodyPr/>
          <a:lstStyle>
            <a:extLst/>
          </a:lstStyle>
          <a:p>
            <a:fld id="{7FCBC392-9BAF-4C22-B67E-7FBA41FFBBD0}" type="slidenum">
              <a:rPr lang="en-US" smtClean="0"/>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3" name="Footer Placeholder 2"/>
          <p:cNvSpPr>
            <a:spLocks noGrp="1"/>
          </p:cNvSpPr>
          <p:nvPr>
            <p:ph type="ftr" sz="quarter" idx="11"/>
          </p:nvPr>
        </p:nvSpPr>
        <p:spPr/>
        <p:txBody>
          <a:bodyPr/>
          <a:lstStyle>
            <a:extLst/>
          </a:lstStyle>
          <a:p>
            <a:endParaRPr lang="en-US"/>
          </a:p>
        </p:txBody>
      </p:sp>
      <p:sp>
        <p:nvSpPr>
          <p:cNvPr id="4" name="Slide Number Placeholder 3"/>
          <p:cNvSpPr>
            <a:spLocks noGrp="1"/>
          </p:cNvSpPr>
          <p:nvPr>
            <p:ph type="sldNum" sz="quarter" idx="12"/>
          </p:nvPr>
        </p:nvSpPr>
        <p:spPr/>
        <p:txBody>
          <a:bodyPr/>
          <a:lstStyle>
            <a:extLst/>
          </a:lstStyle>
          <a:p>
            <a:fld id="{7FCBC392-9BAF-4C22-B67E-7FBA41FFBBD0}" type="slidenum">
              <a:rPr lang="en-US" smtClean="0"/>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85800" y="273050"/>
            <a:ext cx="8229600" cy="1162050"/>
          </a:xfrm>
        </p:spPr>
        <p:txBody>
          <a:bodyPr anchor="ctr"/>
          <a:lstStyle>
            <a:lvl1pPr algn="l">
              <a:buNone/>
              <a:defRPr sz="3600" b="0"/>
            </a:lvl1pPr>
            <a:extLst/>
          </a:lstStyle>
          <a:p>
            <a:r>
              <a:rPr kumimoji="0" lang="en-US" smtClean="0"/>
              <a:t>Click to edit Master title style</a:t>
            </a:r>
            <a:endParaRPr kumimoji="0" lang="en-US"/>
          </a:p>
        </p:txBody>
      </p:sp>
      <p:sp>
        <p:nvSpPr>
          <p:cNvPr id="3" name="Text Placeholder 2"/>
          <p:cNvSpPr>
            <a:spLocks noGrp="1"/>
          </p:cNvSpPr>
          <p:nvPr>
            <p:ph type="body" idx="2"/>
          </p:nvPr>
        </p:nvSpPr>
        <p:spPr>
          <a:xfrm>
            <a:off x="685800" y="1435100"/>
            <a:ext cx="2514600" cy="4572000"/>
          </a:xfrm>
        </p:spPr>
        <p:txBody>
          <a:bodyPr/>
          <a:lstStyle>
            <a:lvl1pPr marL="54864" indent="0">
              <a:buNone/>
              <a:defRPr sz="1800"/>
            </a:lvl1pPr>
            <a:lvl2pPr>
              <a:buNone/>
              <a:defRPr sz="1200"/>
            </a:lvl2pPr>
            <a:lvl3pPr>
              <a:buNone/>
              <a:defRPr sz="1000"/>
            </a:lvl3pPr>
            <a:lvl4pPr>
              <a:buNone/>
              <a:defRPr sz="900"/>
            </a:lvl4pPr>
            <a:lvl5pPr>
              <a:buNone/>
              <a:defRPr sz="900"/>
            </a:lvl5pPr>
            <a:extLst/>
          </a:lstStyle>
          <a:p>
            <a:pPr lvl="0" eaLnBrk="1" latinLnBrk="0" hangingPunct="1"/>
            <a:r>
              <a:rPr kumimoji="0" lang="en-US" smtClean="0"/>
              <a:t>Click to edit Master text styles</a:t>
            </a:r>
          </a:p>
        </p:txBody>
      </p:sp>
      <p:sp>
        <p:nvSpPr>
          <p:cNvPr id="4" name="Content Placeholder 3"/>
          <p:cNvSpPr>
            <a:spLocks noGrp="1"/>
          </p:cNvSpPr>
          <p:nvPr>
            <p:ph sz="half" idx="1"/>
          </p:nvPr>
        </p:nvSpPr>
        <p:spPr>
          <a:xfrm>
            <a:off x="3429000" y="1435100"/>
            <a:ext cx="5486400" cy="4572000"/>
          </a:xfrm>
        </p:spPr>
        <p:txBody>
          <a:bodyPr/>
          <a:lstStyle>
            <a:lvl1pPr>
              <a:defRPr sz="3200"/>
            </a:lvl1pPr>
            <a:lvl2pPr>
              <a:defRPr sz="2800"/>
            </a:lvl2pPr>
            <a:lvl3pPr>
              <a:defRPr sz="2400"/>
            </a:lvl3pPr>
            <a:lvl4pPr>
              <a:defRPr sz="2000"/>
            </a:lvl4pPr>
            <a:lvl5pPr>
              <a:defRPr sz="2000"/>
            </a:lvl5pPr>
            <a:extLst/>
          </a:lstStyle>
          <a:p>
            <a:pPr lvl="0" eaLnBrk="1" latinLnBrk="0" hangingPunct="1"/>
            <a:r>
              <a:rPr lang="en-US" smtClean="0"/>
              <a:t>Click to edit Master text styles</a:t>
            </a:r>
          </a:p>
          <a:p>
            <a:pPr lvl="1" eaLnBrk="1" latinLnBrk="0" hangingPunct="1"/>
            <a:r>
              <a:rPr lang="en-US" smtClean="0"/>
              <a:t>Second level</a:t>
            </a:r>
          </a:p>
          <a:p>
            <a:pPr lvl="2" eaLnBrk="1" latinLnBrk="0" hangingPunct="1"/>
            <a:r>
              <a:rPr lang="en-US" smtClean="0"/>
              <a:t>Third level</a:t>
            </a:r>
          </a:p>
          <a:p>
            <a:pPr lvl="3" eaLnBrk="1" latinLnBrk="0" hangingPunct="1"/>
            <a:r>
              <a:rPr lang="en-US" smtClean="0"/>
              <a:t>Fourth level</a:t>
            </a:r>
          </a:p>
          <a:p>
            <a:pPr lvl="4" eaLnBrk="1" latinLnBrk="0" hangingPunct="1"/>
            <a:r>
              <a:rPr lang="en-US" smtClean="0"/>
              <a:t>Fifth level</a:t>
            </a:r>
            <a:endParaRPr kumimoji="0" lang="en-US"/>
          </a:p>
        </p:txBody>
      </p:sp>
      <p:sp>
        <p:nvSpPr>
          <p:cNvPr id="5" name="Date Placeholder 4"/>
          <p:cNvSpPr>
            <a:spLocks noGrp="1"/>
          </p:cNvSpPr>
          <p:nvPr>
            <p:ph type="dt" sz="half" idx="10"/>
          </p:nvPr>
        </p:nvSpPr>
        <p:spPr/>
        <p:txBody>
          <a:bodyPr/>
          <a:lstStyle>
            <a:extLst/>
          </a:lstStyle>
          <a:p>
            <a:fld id="{BB519648-1321-4344-AEEC-89378615C19E}" type="datetimeFigureOut">
              <a:rPr lang="en-US" smtClean="0"/>
              <a:pPr/>
              <a:t>10/12/2011</a:t>
            </a:fld>
            <a:endParaRPr lang="en-US"/>
          </a:p>
        </p:txBody>
      </p:sp>
      <p:sp>
        <p:nvSpPr>
          <p:cNvPr id="6" name="Footer Placeholder 5"/>
          <p:cNvSpPr>
            <a:spLocks noGrp="1"/>
          </p:cNvSpPr>
          <p:nvPr>
            <p:ph type="ftr" sz="quarter" idx="11"/>
          </p:nvPr>
        </p:nvSpPr>
        <p:spPr/>
        <p:txBody>
          <a:bodyPr/>
          <a:lstStyle>
            <a:extLst/>
          </a:lstStyle>
          <a:p>
            <a:endParaRPr lang="en-US"/>
          </a:p>
        </p:txBody>
      </p:sp>
      <p:sp>
        <p:nvSpPr>
          <p:cNvPr id="7" name="Slide Number Placeholder 6"/>
          <p:cNvSpPr>
            <a:spLocks noGrp="1"/>
          </p:cNvSpPr>
          <p:nvPr>
            <p:ph type="sldNum" sz="quarter" idx="12"/>
          </p:nvPr>
        </p:nvSpPr>
        <p:spPr/>
        <p:txBody>
          <a:bodyPr/>
          <a:lstStyle>
            <a:extLst/>
          </a:lstStyle>
          <a:p>
            <a:fld id="{7FCBC392-9BAF-4C22-B67E-7FBA41FFBBD0}" type="slidenum">
              <a:rPr lang="en-US" smtClean="0"/>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Picture with Caption">
    <p:spTree>
      <p:nvGrpSpPr>
        <p:cNvPr id="1" name=""/>
        <p:cNvGrpSpPr/>
        <p:nvPr/>
      </p:nvGrpSpPr>
      <p:grpSpPr>
        <a:xfrm>
          <a:off x="0" y="0"/>
          <a:ext cx="0" cy="0"/>
          <a:chOff x="0" y="0"/>
          <a:chExt cx="0" cy="0"/>
        </a:xfrm>
      </p:grpSpPr>
      <p:sp>
        <p:nvSpPr>
          <p:cNvPr id="8" name="Rectangle 7"/>
          <p:cNvSpPr/>
          <p:nvPr/>
        </p:nvSpPr>
        <p:spPr>
          <a:xfrm>
            <a:off x="368032" y="0"/>
            <a:ext cx="8778240" cy="1878037"/>
          </a:xfrm>
          <a:prstGeom prst="rect">
            <a:avLst/>
          </a:prstGeom>
          <a:solidFill>
            <a:srgbClr val="000000">
              <a:alpha val="100000"/>
            </a:srgbClr>
          </a:solidFill>
          <a:ln w="50800" cap="rnd" cmpd="dbl"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cxnSp>
        <p:nvCxnSpPr>
          <p:cNvPr id="9" name="Straight Connector 8"/>
          <p:cNvCxnSpPr/>
          <p:nvPr/>
        </p:nvCxnSpPr>
        <p:spPr>
          <a:xfrm flipV="1">
            <a:off x="363195" y="1885028"/>
            <a:ext cx="8782622" cy="0"/>
          </a:xfrm>
          <a:prstGeom prst="line">
            <a:avLst/>
          </a:prstGeom>
          <a:noFill/>
          <a:ln w="19050" cap="flat" cmpd="sng" algn="ctr">
            <a:solidFill>
              <a:srgbClr val="FFFFFF">
                <a:alpha val="100000"/>
              </a:srgbClr>
            </a:solidFill>
            <a:prstDash val="solid"/>
            <a:miter lim="800000"/>
          </a:ln>
          <a:effectLst/>
        </p:spPr>
        <p:style>
          <a:lnRef idx="2">
            <a:schemeClr val="accent1"/>
          </a:lnRef>
          <a:fillRef idx="0">
            <a:schemeClr val="accent1"/>
          </a:fillRef>
          <a:effectRef idx="1">
            <a:schemeClr val="accent1"/>
          </a:effectRef>
          <a:fontRef idx="minor">
            <a:schemeClr val="tx1"/>
          </a:fontRef>
        </p:style>
      </p:cxnSp>
      <p:grpSp>
        <p:nvGrpSpPr>
          <p:cNvPr id="10" name="Group 9"/>
          <p:cNvGrpSpPr/>
          <p:nvPr/>
        </p:nvGrpSpPr>
        <p:grpSpPr>
          <a:xfrm rot="5400000">
            <a:off x="8514581" y="1219200"/>
            <a:ext cx="132763" cy="128466"/>
            <a:chOff x="6668087" y="1297746"/>
            <a:chExt cx="161840" cy="156602"/>
          </a:xfrm>
        </p:grpSpPr>
        <p:cxnSp>
          <p:nvCxnSpPr>
            <p:cNvPr id="15" name="Straight Connector 14"/>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6" name="Straight Connector 15"/>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7" name="Straight Connector 16"/>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2" name="Title 1"/>
          <p:cNvSpPr>
            <a:spLocks noGrp="1"/>
          </p:cNvSpPr>
          <p:nvPr>
            <p:ph type="title"/>
          </p:nvPr>
        </p:nvSpPr>
        <p:spPr bwMode="grayWhite">
          <a:xfrm>
            <a:off x="914400" y="441251"/>
            <a:ext cx="6858000" cy="701749"/>
          </a:xfrm>
        </p:spPr>
        <p:txBody>
          <a:bodyPr anchor="b"/>
          <a:lstStyle>
            <a:lvl1pPr algn="l">
              <a:buNone/>
              <a:defRPr sz="2100" b="0"/>
            </a:lvl1pPr>
            <a:extLst/>
          </a:lstStyle>
          <a:p>
            <a:r>
              <a:rPr kumimoji="0" lang="en-US" smtClean="0"/>
              <a:t>Click to edit Master title style</a:t>
            </a:r>
            <a:endParaRPr kumimoji="0" lang="en-US"/>
          </a:p>
        </p:txBody>
      </p:sp>
      <p:sp>
        <p:nvSpPr>
          <p:cNvPr id="3" name="Picture Placeholder 2"/>
          <p:cNvSpPr>
            <a:spLocks noGrp="1"/>
          </p:cNvSpPr>
          <p:nvPr>
            <p:ph type="pic" idx="1"/>
          </p:nvPr>
        </p:nvSpPr>
        <p:spPr>
          <a:xfrm>
            <a:off x="368032" y="1893781"/>
            <a:ext cx="8778240" cy="4960144"/>
          </a:xfrm>
          <a:solidFill>
            <a:schemeClr val="bg2"/>
          </a:solidFill>
        </p:spPr>
        <p:txBody>
          <a:bodyPr/>
          <a:lstStyle>
            <a:lvl1pPr marL="0" indent="0">
              <a:buNone/>
              <a:defRPr sz="3200"/>
            </a:lvl1pPr>
            <a:extLst/>
          </a:lstStyle>
          <a:p>
            <a:r>
              <a:rPr kumimoji="0" lang="en-US" smtClean="0"/>
              <a:t>Click icon to add picture</a:t>
            </a:r>
            <a:endParaRPr kumimoji="0" lang="en-US"/>
          </a:p>
        </p:txBody>
      </p:sp>
      <p:sp>
        <p:nvSpPr>
          <p:cNvPr id="4" name="Text Placeholder 3"/>
          <p:cNvSpPr>
            <a:spLocks noGrp="1"/>
          </p:cNvSpPr>
          <p:nvPr>
            <p:ph type="body" sz="half" idx="2"/>
          </p:nvPr>
        </p:nvSpPr>
        <p:spPr bwMode="grayWhite">
          <a:xfrm>
            <a:off x="914400" y="1150144"/>
            <a:ext cx="6858000" cy="685800"/>
          </a:xfrm>
        </p:spPr>
        <p:txBody>
          <a:bodyPr/>
          <a:lstStyle>
            <a:lvl1pPr marL="27432" indent="0">
              <a:spcBef>
                <a:spcPts val="0"/>
              </a:spcBef>
              <a:buNone/>
              <a:defRPr sz="1400">
                <a:solidFill>
                  <a:srgbClr val="FFFFFF"/>
                </a:solidFill>
              </a:defRPr>
            </a:lvl1pPr>
            <a:lvl2pPr>
              <a:defRPr sz="1200"/>
            </a:lvl2pPr>
            <a:lvl3pPr>
              <a:defRPr sz="1000"/>
            </a:lvl3pPr>
            <a:lvl4pPr>
              <a:defRPr sz="900"/>
            </a:lvl4pPr>
            <a:lvl5pPr>
              <a:defRPr sz="900"/>
            </a:lvl5pPr>
            <a:extLst/>
          </a:lstStyle>
          <a:p>
            <a:pPr lvl="0" eaLnBrk="1" latinLnBrk="0" hangingPunct="1"/>
            <a:r>
              <a:rPr kumimoji="0" lang="en-US" smtClean="0"/>
              <a:t>Click to edit Master text styles</a:t>
            </a:r>
          </a:p>
        </p:txBody>
      </p:sp>
      <p:grpSp>
        <p:nvGrpSpPr>
          <p:cNvPr id="14" name="Group 13"/>
          <p:cNvGrpSpPr/>
          <p:nvPr/>
        </p:nvGrpSpPr>
        <p:grpSpPr>
          <a:xfrm rot="5400000">
            <a:off x="8666981" y="1371600"/>
            <a:ext cx="132763" cy="128466"/>
            <a:chOff x="6668087" y="1297746"/>
            <a:chExt cx="161840" cy="156602"/>
          </a:xfrm>
        </p:grpSpPr>
        <p:cxnSp>
          <p:nvCxnSpPr>
            <p:cNvPr id="11" name="Straight Connector 10"/>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2" name="Straight Connector 11"/>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13" name="Straight Connector 12"/>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grpSp>
        <p:nvGrpSpPr>
          <p:cNvPr id="18" name="Group 17"/>
          <p:cNvGrpSpPr/>
          <p:nvPr/>
        </p:nvGrpSpPr>
        <p:grpSpPr>
          <a:xfrm rot="5400000">
            <a:off x="8320088" y="1474763"/>
            <a:ext cx="132763" cy="128466"/>
            <a:chOff x="6668087" y="1297746"/>
            <a:chExt cx="161840" cy="156602"/>
          </a:xfrm>
        </p:grpSpPr>
        <p:cxnSp>
          <p:nvCxnSpPr>
            <p:cNvPr id="19" name="Straight Connector 18"/>
            <p:cNvCxnSpPr/>
            <p:nvPr/>
          </p:nvCxnSpPr>
          <p:spPr>
            <a:xfrm rot="16200000">
              <a:off x="6664064" y="1301769"/>
              <a:ext cx="88509" cy="80463"/>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0" name="Straight Connector 19"/>
            <p:cNvCxnSpPr/>
            <p:nvPr/>
          </p:nvCxnSpPr>
          <p:spPr>
            <a:xfrm rot="16200000" flipV="1">
              <a:off x="6685888" y="1391257"/>
              <a:ext cx="125755" cy="427"/>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rot="5400000" flipH="1">
              <a:off x="6744524" y="1300853"/>
              <a:ext cx="88509" cy="82296"/>
            </a:xfrm>
            <a:prstGeom prst="line">
              <a:avLst/>
            </a:prstGeom>
            <a:noFill/>
            <a:ln w="25400" cap="rnd" cmpd="sng" algn="ctr">
              <a:solidFill>
                <a:srgbClr val="FFFFFF">
                  <a:alpha val="100000"/>
                </a:srgbClr>
              </a:solidFill>
              <a:prstDash val="solid"/>
            </a:ln>
            <a:effectLst/>
          </p:spPr>
          <p:style>
            <a:lnRef idx="2">
              <a:schemeClr val="accent1"/>
            </a:lnRef>
            <a:fillRef idx="0">
              <a:schemeClr val="accent1"/>
            </a:fillRef>
            <a:effectRef idx="1">
              <a:schemeClr val="accent1"/>
            </a:effectRef>
            <a:fontRef idx="minor">
              <a:schemeClr val="tx1"/>
            </a:fontRef>
          </p:style>
        </p:cxnSp>
      </p:grpSp>
      <p:sp>
        <p:nvSpPr>
          <p:cNvPr id="5" name="Date Placeholder 4"/>
          <p:cNvSpPr>
            <a:spLocks noGrp="1"/>
          </p:cNvSpPr>
          <p:nvPr>
            <p:ph type="dt" sz="half" idx="10"/>
          </p:nvPr>
        </p:nvSpPr>
        <p:spPr>
          <a:xfrm>
            <a:off x="6477000" y="55499"/>
            <a:ext cx="2133600" cy="365125"/>
          </a:xfrm>
        </p:spPr>
        <p:txBody>
          <a:bodyPr/>
          <a:lstStyle>
            <a:extLst/>
          </a:lstStyle>
          <a:p>
            <a:fld id="{BB519648-1321-4344-AEEC-89378615C19E}" type="datetimeFigureOut">
              <a:rPr lang="en-US" smtClean="0"/>
              <a:pPr/>
              <a:t>10/12/2011</a:t>
            </a:fld>
            <a:endParaRPr lang="en-US"/>
          </a:p>
        </p:txBody>
      </p:sp>
      <p:sp>
        <p:nvSpPr>
          <p:cNvPr id="6" name="Footer Placeholder 5"/>
          <p:cNvSpPr>
            <a:spLocks noGrp="1"/>
          </p:cNvSpPr>
          <p:nvPr>
            <p:ph type="ftr" sz="quarter" idx="11"/>
          </p:nvPr>
        </p:nvSpPr>
        <p:spPr>
          <a:xfrm>
            <a:off x="914400" y="55499"/>
            <a:ext cx="5562600" cy="365125"/>
          </a:xfrm>
        </p:spPr>
        <p:txBody>
          <a:bodyPr/>
          <a:lstStyle>
            <a:extLst/>
          </a:lstStyle>
          <a:p>
            <a:endParaRPr lang="en-US"/>
          </a:p>
        </p:txBody>
      </p:sp>
      <p:sp>
        <p:nvSpPr>
          <p:cNvPr id="7" name="Slide Number Placeholder 6"/>
          <p:cNvSpPr>
            <a:spLocks noGrp="1"/>
          </p:cNvSpPr>
          <p:nvPr>
            <p:ph type="sldNum" sz="quarter" idx="12"/>
          </p:nvPr>
        </p:nvSpPr>
        <p:spPr>
          <a:xfrm>
            <a:off x="8610600" y="55499"/>
            <a:ext cx="457200" cy="365125"/>
          </a:xfrm>
        </p:spPr>
        <p:txBody>
          <a:bodyPr/>
          <a:lstStyle>
            <a:extLst/>
          </a:lstStyle>
          <a:p>
            <a:fld id="{7FCBC392-9BAF-4C22-B67E-7FBA41FFBBD0}" type="slidenum">
              <a:rPr lang="en-US" smtClean="0"/>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2.pn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3.gif"/></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9" name="Rectangle 18"/>
          <p:cNvSpPr/>
          <p:nvPr/>
        </p:nvSpPr>
        <p:spPr>
          <a:xfrm>
            <a:off x="0" y="0"/>
            <a:ext cx="9144000" cy="1524000"/>
          </a:xfrm>
          <a:prstGeom prst="rect">
            <a:avLst/>
          </a:prstGeom>
          <a:gradFill flip="none" rotWithShape="1">
            <a:gsLst>
              <a:gs pos="0">
                <a:schemeClr val="tx1">
                  <a:lumMod val="85000"/>
                  <a:shade val="30000"/>
                  <a:satMod val="115000"/>
                </a:schemeClr>
              </a:gs>
              <a:gs pos="50000">
                <a:schemeClr val="tx1">
                  <a:lumMod val="85000"/>
                  <a:shade val="67500"/>
                  <a:satMod val="115000"/>
                </a:schemeClr>
              </a:gs>
              <a:gs pos="100000">
                <a:schemeClr val="tx1">
                  <a:lumMod val="85000"/>
                  <a:shade val="100000"/>
                  <a:satMod val="115000"/>
                </a:schemeClr>
              </a:gs>
            </a:gsLst>
            <a:lin ang="2700000" scaled="1"/>
            <a:tileRect/>
          </a:gra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Rectangle 11"/>
          <p:cNvSpPr/>
          <p:nvPr/>
        </p:nvSpPr>
        <p:spPr>
          <a:xfrm>
            <a:off x="309558" y="680477"/>
            <a:ext cx="45720"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5" name="Rectangle 14"/>
          <p:cNvSpPr/>
          <p:nvPr/>
        </p:nvSpPr>
        <p:spPr>
          <a:xfrm>
            <a:off x="269073" y="680477"/>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16" name="Rectangle 15"/>
          <p:cNvSpPr/>
          <p:nvPr/>
        </p:nvSpPr>
        <p:spPr>
          <a:xfrm>
            <a:off x="250020"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a:p>
        </p:txBody>
      </p:sp>
      <p:sp>
        <p:nvSpPr>
          <p:cNvPr id="17" name="Rectangle 16"/>
          <p:cNvSpPr/>
          <p:nvPr/>
        </p:nvSpPr>
        <p:spPr>
          <a:xfrm>
            <a:off x="295656" y="680477"/>
            <a:ext cx="9144"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
        <p:nvSpPr>
          <p:cNvPr id="22" name="Title Placeholder 21"/>
          <p:cNvSpPr>
            <a:spLocks noGrp="1"/>
          </p:cNvSpPr>
          <p:nvPr>
            <p:ph type="title"/>
          </p:nvPr>
        </p:nvSpPr>
        <p:spPr>
          <a:xfrm>
            <a:off x="457200" y="512064"/>
            <a:ext cx="8229600" cy="859536"/>
          </a:xfrm>
          <a:prstGeom prst="rect">
            <a:avLst/>
          </a:prstGeom>
        </p:spPr>
        <p:txBody>
          <a:bodyPr vert="horz" anchor="t">
            <a:noAutofit/>
          </a:bodyPr>
          <a:lstStyle>
            <a:extLst/>
          </a:lstStyle>
          <a:p>
            <a:r>
              <a:rPr kumimoji="0" lang="en-US" dirty="0" smtClean="0"/>
              <a:t>Click to edit Master title style</a:t>
            </a:r>
            <a:endParaRPr kumimoji="0" lang="en-US" dirty="0"/>
          </a:p>
        </p:txBody>
      </p:sp>
      <p:sp>
        <p:nvSpPr>
          <p:cNvPr id="13" name="Text Placeholder 12"/>
          <p:cNvSpPr>
            <a:spLocks noGrp="1"/>
          </p:cNvSpPr>
          <p:nvPr>
            <p:ph type="body" idx="1"/>
          </p:nvPr>
        </p:nvSpPr>
        <p:spPr>
          <a:xfrm>
            <a:off x="457200" y="1783560"/>
            <a:ext cx="8229600" cy="4572000"/>
          </a:xfrm>
          <a:prstGeom prst="rect">
            <a:avLst/>
          </a:prstGeom>
        </p:spPr>
        <p:txBody>
          <a:bodyPr vert="horz">
            <a:normAutofit/>
          </a:bodyPr>
          <a:lstStyle>
            <a:extLst/>
          </a:lstStyle>
          <a:p>
            <a:pPr lvl="0" eaLnBrk="1" latinLnBrk="0" hangingPunct="1"/>
            <a:r>
              <a:rPr kumimoji="0" lang="en-US" dirty="0" smtClean="0"/>
              <a:t>Click to edit Master text styles</a:t>
            </a:r>
          </a:p>
          <a:p>
            <a:pPr lvl="1" eaLnBrk="1" latinLnBrk="0" hangingPunct="1"/>
            <a:r>
              <a:rPr kumimoji="0" lang="en-US" dirty="0" smtClean="0"/>
              <a:t>Second level</a:t>
            </a:r>
          </a:p>
          <a:p>
            <a:pPr lvl="2" eaLnBrk="1" latinLnBrk="0" hangingPunct="1"/>
            <a:r>
              <a:rPr kumimoji="0" lang="en-US" dirty="0" smtClean="0"/>
              <a:t>Third level</a:t>
            </a:r>
          </a:p>
          <a:p>
            <a:pPr lvl="3" eaLnBrk="1" latinLnBrk="0" hangingPunct="1"/>
            <a:r>
              <a:rPr kumimoji="0" lang="en-US" dirty="0" smtClean="0"/>
              <a:t>Fourth level</a:t>
            </a:r>
          </a:p>
          <a:p>
            <a:pPr lvl="4" eaLnBrk="1" latinLnBrk="0" hangingPunct="1"/>
            <a:r>
              <a:rPr kumimoji="0" lang="en-US" dirty="0" smtClean="0"/>
              <a:t>Fifth level</a:t>
            </a:r>
            <a:endParaRPr kumimoji="0" lang="en-US" dirty="0"/>
          </a:p>
        </p:txBody>
      </p:sp>
      <p:sp>
        <p:nvSpPr>
          <p:cNvPr id="14" name="Date Placeholder 13"/>
          <p:cNvSpPr>
            <a:spLocks noGrp="1"/>
          </p:cNvSpPr>
          <p:nvPr>
            <p:ph type="dt" sz="half" idx="2"/>
          </p:nvPr>
        </p:nvSpPr>
        <p:spPr>
          <a:xfrm>
            <a:off x="6477000" y="6416675"/>
            <a:ext cx="2133600" cy="365125"/>
          </a:xfrm>
          <a:prstGeom prst="rect">
            <a:avLst/>
          </a:prstGeom>
        </p:spPr>
        <p:txBody>
          <a:bodyPr vert="horz" anchor="b"/>
          <a:lstStyle>
            <a:lvl1pPr algn="l" eaLnBrk="1" latinLnBrk="0" hangingPunct="1">
              <a:defRPr kumimoji="0" sz="1100">
                <a:solidFill>
                  <a:schemeClr val="tx2"/>
                </a:solidFill>
              </a:defRPr>
            </a:lvl1pPr>
            <a:extLst/>
          </a:lstStyle>
          <a:p>
            <a:fld id="{BB519648-1321-4344-AEEC-89378615C19E}" type="datetimeFigureOut">
              <a:rPr lang="en-US" smtClean="0"/>
              <a:pPr/>
              <a:t>10/12/2011</a:t>
            </a:fld>
            <a:endParaRPr lang="en-US"/>
          </a:p>
        </p:txBody>
      </p:sp>
      <p:sp>
        <p:nvSpPr>
          <p:cNvPr id="3" name="Footer Placeholder 2"/>
          <p:cNvSpPr>
            <a:spLocks noGrp="1"/>
          </p:cNvSpPr>
          <p:nvPr>
            <p:ph type="ftr" sz="quarter" idx="3"/>
          </p:nvPr>
        </p:nvSpPr>
        <p:spPr>
          <a:xfrm>
            <a:off x="914400" y="6416675"/>
            <a:ext cx="5562600" cy="365125"/>
          </a:xfrm>
          <a:prstGeom prst="rect">
            <a:avLst/>
          </a:prstGeom>
        </p:spPr>
        <p:txBody>
          <a:bodyPr vert="horz" anchor="b"/>
          <a:lstStyle>
            <a:lvl1pPr algn="r" eaLnBrk="1" latinLnBrk="0" hangingPunct="1">
              <a:defRPr kumimoji="0" sz="1100">
                <a:solidFill>
                  <a:schemeClr val="tx2"/>
                </a:solidFill>
              </a:defRPr>
            </a:lvl1pPr>
            <a:extLst/>
          </a:lstStyle>
          <a:p>
            <a:endParaRPr lang="en-US"/>
          </a:p>
        </p:txBody>
      </p:sp>
      <p:sp>
        <p:nvSpPr>
          <p:cNvPr id="23" name="Slide Number Placeholder 22"/>
          <p:cNvSpPr>
            <a:spLocks noGrp="1"/>
          </p:cNvSpPr>
          <p:nvPr>
            <p:ph type="sldNum" sz="quarter" idx="4"/>
          </p:nvPr>
        </p:nvSpPr>
        <p:spPr>
          <a:xfrm>
            <a:off x="8610600" y="6416675"/>
            <a:ext cx="457200" cy="365125"/>
          </a:xfrm>
          <a:prstGeom prst="rect">
            <a:avLst/>
          </a:prstGeom>
        </p:spPr>
        <p:txBody>
          <a:bodyPr vert="horz" anchor="b"/>
          <a:lstStyle>
            <a:lvl1pPr algn="l" eaLnBrk="1" latinLnBrk="0" hangingPunct="1">
              <a:defRPr kumimoji="0" sz="1200">
                <a:solidFill>
                  <a:schemeClr val="tx2"/>
                </a:solidFill>
              </a:defRPr>
            </a:lvl1pPr>
            <a:extLst/>
          </a:lstStyle>
          <a:p>
            <a:fld id="{7FCBC392-9BAF-4C22-B67E-7FBA41FFBBD0}" type="slidenum">
              <a:rPr lang="en-US" smtClean="0"/>
              <a:pPr/>
              <a:t>‹#›</a:t>
            </a:fld>
            <a:endParaRPr lang="en-US"/>
          </a:p>
        </p:txBody>
      </p:sp>
      <p:pic>
        <p:nvPicPr>
          <p:cNvPr id="18" name="Picture 17" descr="Edvance21.quarter.trans.png"/>
          <p:cNvPicPr>
            <a:picLocks noChangeAspect="1"/>
          </p:cNvPicPr>
          <p:nvPr/>
        </p:nvPicPr>
        <p:blipFill>
          <a:blip r:embed="rId13" cstate="print"/>
          <a:stretch>
            <a:fillRect/>
          </a:stretch>
        </p:blipFill>
        <p:spPr>
          <a:xfrm>
            <a:off x="1" y="5994118"/>
            <a:ext cx="1371600" cy="863882"/>
          </a:xfrm>
          <a:prstGeom prst="rect">
            <a:avLst/>
          </a:prstGeom>
        </p:spPr>
      </p:pic>
      <p:pic>
        <p:nvPicPr>
          <p:cNvPr id="20" name="Picture 19" descr="Evidence Tape Blank copy.gif"/>
          <p:cNvPicPr>
            <a:picLocks noChangeAspect="1"/>
          </p:cNvPicPr>
          <p:nvPr/>
        </p:nvPicPr>
        <p:blipFill>
          <a:blip r:embed="rId14" cstate="print"/>
          <a:stretch>
            <a:fillRect/>
          </a:stretch>
        </p:blipFill>
        <p:spPr>
          <a:xfrm>
            <a:off x="0" y="1447800"/>
            <a:ext cx="9144000" cy="152400"/>
          </a:xfrm>
          <a:prstGeom prst="rect">
            <a:avLst/>
          </a:prstGeom>
          <a:effectLst>
            <a:outerShdw blurRad="50800" dist="88900" dir="8100000" algn="tr" rotWithShape="0">
              <a:schemeClr val="tx1">
                <a:lumMod val="85000"/>
                <a:alpha val="40000"/>
              </a:schemeClr>
            </a:outerShdw>
          </a:effectLst>
        </p:spPr>
      </p:pic>
      <p:sp>
        <p:nvSpPr>
          <p:cNvPr id="21" name="Rectangle 20"/>
          <p:cNvSpPr/>
          <p:nvPr/>
        </p:nvSpPr>
        <p:spPr>
          <a:xfrm>
            <a:off x="228600" y="685274"/>
            <a:ext cx="27432" cy="365760"/>
          </a:xfrm>
          <a:prstGeom prst="rect">
            <a:avLst/>
          </a:prstGeom>
          <a:solidFill>
            <a:srgbClr val="000000">
              <a:alpha val="100000"/>
            </a:srgbClr>
          </a:solidFill>
          <a:ln w="50800" cap="rnd" cmpd="thickThin" algn="ctr">
            <a:noFill/>
            <a:prstDash val="solid"/>
          </a:ln>
          <a:effectLst/>
        </p:spPr>
        <p:style>
          <a:lnRef idx="3">
            <a:schemeClr val="lt1"/>
          </a:lnRef>
          <a:fillRef idx="1">
            <a:schemeClr val="accent1"/>
          </a:fillRef>
          <a:effectRef idx="1">
            <a:schemeClr val="accent1"/>
          </a:effectRef>
          <a:fontRef idx="minor">
            <a:schemeClr val="lt1"/>
          </a:fontRef>
        </p:style>
        <p:txBody>
          <a:bodyPr anchor="ctr"/>
          <a:lstStyle>
            <a:extLst/>
          </a:lstStyle>
          <a:p>
            <a:pPr algn="ctr" eaLnBrk="1" latinLnBrk="0" hangingPunct="1"/>
            <a:endParaRPr kumimoji="0" lang="en-US" dirty="0"/>
          </a:p>
        </p:txBody>
      </p:sp>
    </p:spTree>
  </p:cSld>
  <p:clrMap bg1="dk1" tx1="lt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4000" kern="1200" spc="-100" baseline="0">
          <a:solidFill>
            <a:schemeClr val="tx1"/>
          </a:solidFill>
          <a:latin typeface="+mj-lt"/>
          <a:ea typeface="+mj-ea"/>
          <a:cs typeface="+mj-cs"/>
        </a:defRPr>
      </a:lvl1pPr>
      <a:extLst/>
    </p:titleStyle>
    <p:bodyStyle>
      <a:lvl1pPr marL="411480" indent="-342900" algn="l" rtl="0" eaLnBrk="1" latinLnBrk="0" hangingPunct="1">
        <a:spcBef>
          <a:spcPts val="700"/>
        </a:spcBef>
        <a:buClr>
          <a:schemeClr val="tx2"/>
        </a:buClr>
        <a:buSzPct val="95000"/>
        <a:buFont typeface="Wingdings"/>
        <a:buChar char=""/>
        <a:defRPr kumimoji="0" sz="3000" kern="1200">
          <a:solidFill>
            <a:schemeClr val="tx1"/>
          </a:solidFill>
          <a:latin typeface="+mn-lt"/>
          <a:ea typeface="+mn-ea"/>
          <a:cs typeface="+mn-cs"/>
        </a:defRPr>
      </a:lvl1pPr>
      <a:lvl2pPr marL="740664" indent="-285750" algn="l" rtl="0" eaLnBrk="1" latinLnBrk="0" hangingPunct="1">
        <a:spcBef>
          <a:spcPct val="20000"/>
        </a:spcBef>
        <a:buClr>
          <a:schemeClr val="accent2"/>
        </a:buClr>
        <a:buSzPct val="90000"/>
        <a:buFont typeface="Wingdings"/>
        <a:buChar char=""/>
        <a:defRPr kumimoji="0" sz="2600" kern="1200">
          <a:solidFill>
            <a:schemeClr val="tx1"/>
          </a:solidFill>
          <a:latin typeface="+mn-lt"/>
          <a:ea typeface="+mn-ea"/>
          <a:cs typeface="+mn-cs"/>
        </a:defRPr>
      </a:lvl2pPr>
      <a:lvl3pPr marL="996696" indent="-228600" algn="l" rtl="0" eaLnBrk="1" latinLnBrk="0" hangingPunct="1">
        <a:spcBef>
          <a:spcPct val="20000"/>
        </a:spcBef>
        <a:buClr>
          <a:schemeClr val="accent2"/>
        </a:buClr>
        <a:buFont typeface="Wingdings 2"/>
        <a:buChar char=""/>
        <a:defRPr kumimoji="0" sz="2400" kern="1200">
          <a:solidFill>
            <a:schemeClr val="tx1"/>
          </a:solidFill>
          <a:latin typeface="+mn-lt"/>
          <a:ea typeface="+mn-ea"/>
          <a:cs typeface="+mn-cs"/>
        </a:defRPr>
      </a:lvl3pPr>
      <a:lvl4pPr marL="1261872" indent="-228600" algn="l" rtl="0" eaLnBrk="1" latinLnBrk="0" hangingPunct="1">
        <a:spcBef>
          <a:spcPct val="20000"/>
        </a:spcBef>
        <a:buClr>
          <a:schemeClr val="accent3"/>
        </a:buClr>
        <a:buFont typeface="Wingdings 3"/>
        <a:buChar char=""/>
        <a:defRPr kumimoji="0" sz="2200" kern="1200">
          <a:solidFill>
            <a:schemeClr val="tx1"/>
          </a:solidFill>
          <a:latin typeface="+mn-lt"/>
          <a:ea typeface="+mn-ea"/>
          <a:cs typeface="+mn-cs"/>
        </a:defRPr>
      </a:lvl4pPr>
      <a:lvl5pPr marL="1481328" indent="-210312" algn="l" rtl="0" eaLnBrk="1" latinLnBrk="0" hangingPunct="1">
        <a:spcBef>
          <a:spcPct val="20000"/>
        </a:spcBef>
        <a:buClr>
          <a:schemeClr val="accent3"/>
        </a:buClr>
        <a:buFont typeface="Wingdings 2"/>
        <a:buChar char=""/>
        <a:defRPr kumimoji="0" sz="2000" kern="1200">
          <a:solidFill>
            <a:schemeClr val="tx1"/>
          </a:solidFill>
          <a:latin typeface="+mn-lt"/>
          <a:ea typeface="+mn-ea"/>
          <a:cs typeface="+mn-cs"/>
        </a:defRPr>
      </a:lvl5pPr>
      <a:lvl6pPr marL="1709928" indent="-210312" algn="l" rtl="0" eaLnBrk="1" latinLnBrk="0" hangingPunct="1">
        <a:spcBef>
          <a:spcPct val="20000"/>
        </a:spcBef>
        <a:buClr>
          <a:schemeClr val="accent3"/>
        </a:buClr>
        <a:buFont typeface="Wingdings 2"/>
        <a:buChar char=""/>
        <a:defRPr kumimoji="0" sz="1800" kern="1200">
          <a:solidFill>
            <a:schemeClr val="tx1"/>
          </a:solidFill>
          <a:latin typeface="+mn-lt"/>
          <a:ea typeface="+mn-ea"/>
          <a:cs typeface="+mn-cs"/>
        </a:defRPr>
      </a:lvl6pPr>
      <a:lvl7pPr marL="1901952"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7pPr>
      <a:lvl8pPr marL="2093976"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8pPr>
      <a:lvl9pPr marL="2286000" indent="-182880" algn="l" rtl="0" eaLnBrk="1" latinLnBrk="0" hangingPunct="1">
        <a:spcBef>
          <a:spcPct val="20000"/>
        </a:spcBef>
        <a:buClr>
          <a:schemeClr val="accent4"/>
        </a:buClr>
        <a:buFont typeface="Wingdings 2"/>
        <a:buChar char=""/>
        <a:defRPr kumimoji="0" sz="1600" kern="1200">
          <a:solidFill>
            <a:schemeClr val="tx1"/>
          </a:solidFill>
          <a:latin typeface="+mn-lt"/>
          <a:ea typeface="+mn-ea"/>
          <a:cs typeface="+mn-cs"/>
        </a:defRPr>
      </a:lvl9pPr>
      <a:extLst/>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a:extLst/>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5.png"/><Relationship Id="rId7" Type="http://schemas.openxmlformats.org/officeDocument/2006/relationships/image" Target="../media/image9.png"/><Relationship Id="rId2" Type="http://schemas.openxmlformats.org/officeDocument/2006/relationships/image" Target="../media/image4.png"/><Relationship Id="rId1" Type="http://schemas.openxmlformats.org/officeDocument/2006/relationships/slideLayout" Target="../slideLayouts/slideLayout2.xml"/><Relationship Id="rId6" Type="http://schemas.openxmlformats.org/officeDocument/2006/relationships/image" Target="../media/image8.png"/><Relationship Id="rId5" Type="http://schemas.openxmlformats.org/officeDocument/2006/relationships/image" Target="../media/image7.png"/><Relationship Id="rId4" Type="http://schemas.openxmlformats.org/officeDocument/2006/relationships/image" Target="../media/image6.png"/></Relationships>
</file>

<file path=ppt/slides/_rels/slide11.xml.rels><?xml version="1.0" encoding="UTF-8" standalone="yes"?>
<Relationships xmlns="http://schemas.openxmlformats.org/package/2006/relationships"><Relationship Id="rId8" Type="http://schemas.openxmlformats.org/officeDocument/2006/relationships/image" Target="../media/image14.png"/><Relationship Id="rId3" Type="http://schemas.openxmlformats.org/officeDocument/2006/relationships/slideLayout" Target="../slideLayouts/slideLayout7.xml"/><Relationship Id="rId7" Type="http://schemas.openxmlformats.org/officeDocument/2006/relationships/image" Target="../media/image13.png"/><Relationship Id="rId2" Type="http://schemas.openxmlformats.org/officeDocument/2006/relationships/control" Target="../activeX/activeX1.xml"/><Relationship Id="rId1" Type="http://schemas.openxmlformats.org/officeDocument/2006/relationships/vmlDrawing" Target="../drawings/vmlDrawing1.vml"/><Relationship Id="rId6" Type="http://schemas.openxmlformats.org/officeDocument/2006/relationships/image" Target="../media/image12.png"/><Relationship Id="rId5" Type="http://schemas.openxmlformats.org/officeDocument/2006/relationships/image" Target="../media/image11.jpeg"/><Relationship Id="rId4" Type="http://schemas.openxmlformats.org/officeDocument/2006/relationships/notesSlide" Target="../notesSlides/notesSlide4.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19.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hyperlink" Target="http://tinyurl.com/3zbqm52" TargetMode="Externa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hyperlink" Target="mailto:gwortmann@iowalearningonline.org" TargetMode="External"/><Relationship Id="rId2" Type="http://schemas.openxmlformats.org/officeDocument/2006/relationships/notesSlide" Target="../notesSlides/notesSlide11.xml"/><Relationship Id="rId1" Type="http://schemas.openxmlformats.org/officeDocument/2006/relationships/slideLayout" Target="../slideLayouts/slideLayout2.xml"/><Relationship Id="rId4" Type="http://schemas.openxmlformats.org/officeDocument/2006/relationships/hyperlink" Target="mailto:gail.wortmann@gpaea.org" TargetMode="Externa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52400" y="1447800"/>
            <a:ext cx="8763000" cy="1975104"/>
          </a:xfrm>
        </p:spPr>
        <p:txBody>
          <a:bodyPr/>
          <a:lstStyle/>
          <a:p>
            <a:pPr algn="ctr"/>
            <a:r>
              <a:rPr lang="en-US" sz="6000" dirty="0" smtClean="0">
                <a:effectLst/>
              </a:rPr>
              <a:t>Formative Assessment</a:t>
            </a:r>
            <a:br>
              <a:rPr lang="en-US" sz="6000" dirty="0" smtClean="0">
                <a:effectLst/>
              </a:rPr>
            </a:br>
            <a:r>
              <a:rPr lang="en-US" sz="6000" dirty="0" smtClean="0">
                <a:effectLst/>
              </a:rPr>
              <a:t> </a:t>
            </a:r>
            <a:r>
              <a:rPr lang="en-US" dirty="0" smtClean="0">
                <a:effectLst/>
              </a:rPr>
              <a:t>Know, Need, get</a:t>
            </a:r>
            <a:endParaRPr lang="en-US" dirty="0"/>
          </a:p>
        </p:txBody>
      </p:sp>
      <p:sp>
        <p:nvSpPr>
          <p:cNvPr id="3" name="Subtitle 2"/>
          <p:cNvSpPr>
            <a:spLocks noGrp="1"/>
          </p:cNvSpPr>
          <p:nvPr>
            <p:ph type="subTitle" idx="1"/>
          </p:nvPr>
        </p:nvSpPr>
        <p:spPr>
          <a:xfrm>
            <a:off x="1828800" y="5029200"/>
            <a:ext cx="6553200" cy="1447800"/>
          </a:xfrm>
        </p:spPr>
        <p:txBody>
          <a:bodyPr>
            <a:normAutofit fontScale="47500" lnSpcReduction="20000"/>
          </a:bodyPr>
          <a:lstStyle/>
          <a:p>
            <a:pPr algn="ctr"/>
            <a:r>
              <a:rPr lang="en-US" sz="5800" b="1" dirty="0" smtClean="0">
                <a:solidFill>
                  <a:schemeClr val="bg1"/>
                </a:solidFill>
              </a:rPr>
              <a:t>Anamosa CSD, Iowa</a:t>
            </a:r>
          </a:p>
          <a:p>
            <a:pPr algn="ctr"/>
            <a:endParaRPr lang="en-US" sz="3000" b="1" dirty="0">
              <a:solidFill>
                <a:schemeClr val="bg1"/>
              </a:solidFill>
            </a:endParaRPr>
          </a:p>
          <a:p>
            <a:pPr algn="ctr"/>
            <a:endParaRPr lang="en-US" sz="3000" b="1" dirty="0">
              <a:solidFill>
                <a:schemeClr val="bg1"/>
              </a:solidFill>
            </a:endParaRPr>
          </a:p>
          <a:p>
            <a:pPr algn="ctr"/>
            <a:r>
              <a:rPr lang="en-US" sz="5100" b="1" dirty="0" smtClean="0">
                <a:solidFill>
                  <a:schemeClr val="bg1"/>
                </a:solidFill>
              </a:rPr>
              <a:t>Gail B. Wortmann</a:t>
            </a:r>
          </a:p>
          <a:p>
            <a:pPr algn="ctr"/>
            <a:r>
              <a:rPr lang="en-US" sz="5100" b="1" dirty="0" smtClean="0">
                <a:solidFill>
                  <a:schemeClr val="bg1"/>
                </a:solidFill>
              </a:rPr>
              <a:t>October 14, 2011</a:t>
            </a:r>
            <a:endParaRPr lang="en-US" sz="5100" b="1" dirty="0">
              <a:solidFill>
                <a:schemeClr val="bg1"/>
              </a:solidFill>
            </a:endParaRPr>
          </a:p>
        </p:txBody>
      </p:sp>
    </p:spTree>
    <p:extLst>
      <p:ext uri="{BB962C8B-B14F-4D97-AF65-F5344CB8AC3E}">
        <p14:creationId xmlns:p14="http://schemas.microsoft.com/office/powerpoint/2010/main" val="102858931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1" name="Picture 7"/>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248400" y="3349228"/>
            <a:ext cx="1295400" cy="16799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 name="Title 1"/>
          <p:cNvSpPr>
            <a:spLocks noGrp="1"/>
          </p:cNvSpPr>
          <p:nvPr>
            <p:ph type="title"/>
          </p:nvPr>
        </p:nvSpPr>
        <p:spPr/>
        <p:txBody>
          <a:bodyPr/>
          <a:lstStyle/>
          <a:p>
            <a:r>
              <a:rPr lang="en-US" dirty="0" smtClean="0"/>
              <a:t>You’ve been formatively assessed!</a:t>
            </a:r>
            <a:r>
              <a:rPr lang="en-US" dirty="0"/>
              <a:t> </a:t>
            </a:r>
          </a:p>
        </p:txBody>
      </p:sp>
      <p:sp>
        <p:nvSpPr>
          <p:cNvPr id="3" name="Content Placeholder 2"/>
          <p:cNvSpPr>
            <a:spLocks noGrp="1"/>
          </p:cNvSpPr>
          <p:nvPr>
            <p:ph idx="1"/>
          </p:nvPr>
        </p:nvSpPr>
        <p:spPr/>
        <p:txBody>
          <a:bodyPr/>
          <a:lstStyle/>
          <a:p>
            <a:r>
              <a:rPr lang="en-US" dirty="0"/>
              <a:t>Based on a misconception about formative assessment and written with inspiration from Paige </a:t>
            </a:r>
            <a:r>
              <a:rPr lang="en-US" dirty="0" err="1" smtClean="0"/>
              <a:t>Keeley</a:t>
            </a:r>
            <a:r>
              <a:rPr lang="en-US" dirty="0"/>
              <a:t/>
            </a:r>
            <a:br>
              <a:rPr lang="en-US" dirty="0"/>
            </a:br>
            <a:endParaRPr lang="en-US" dirty="0"/>
          </a:p>
        </p:txBody>
      </p:sp>
      <p:pic>
        <p:nvPicPr>
          <p:cNvPr id="1028" name="Picture 4"/>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7310717" y="4787234"/>
            <a:ext cx="1219200" cy="16954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0" name="Picture 6"/>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820856" y="3352800"/>
            <a:ext cx="1396603" cy="17526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2" name="Picture 8"/>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167369" y="4638675"/>
            <a:ext cx="1309632" cy="187090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2590800" y="4693063"/>
            <a:ext cx="1371600" cy="1762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34" name="Picture 10"/>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1295400" y="3352800"/>
            <a:ext cx="1447800" cy="190385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210911232"/>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extBox 3"/>
          <p:cNvSpPr txBox="1"/>
          <p:nvPr/>
        </p:nvSpPr>
        <p:spPr>
          <a:xfrm>
            <a:off x="0" y="6611779"/>
            <a:ext cx="3352800" cy="246221"/>
          </a:xfrm>
          <a:prstGeom prst="rect">
            <a:avLst/>
          </a:prstGeom>
          <a:noFill/>
        </p:spPr>
        <p:txBody>
          <a:bodyPr wrap="square" rtlCol="0">
            <a:spAutoFit/>
          </a:bodyPr>
          <a:lstStyle/>
          <a:p>
            <a:endParaRPr lang="en-US" sz="1000" dirty="0"/>
          </a:p>
        </p:txBody>
      </p:sp>
      <p:pic>
        <p:nvPicPr>
          <p:cNvPr id="7" name="Picture 6" descr="phone_image.jpg"/>
          <p:cNvPicPr>
            <a:picLocks noChangeAspect="1"/>
          </p:cNvPicPr>
          <p:nvPr/>
        </p:nvPicPr>
        <p:blipFill>
          <a:blip r:embed="rId5">
            <a:clrChange>
              <a:clrFrom>
                <a:srgbClr val="FFFFFF"/>
              </a:clrFrom>
              <a:clrTo>
                <a:srgbClr val="FFFFFF">
                  <a:alpha val="0"/>
                </a:srgbClr>
              </a:clrTo>
            </a:clrChange>
            <a:extLst>
              <a:ext uri="{28A0092B-C50C-407E-A947-70E740481C1C}">
                <a14:useLocalDpi xmlns:a14="http://schemas.microsoft.com/office/drawing/2010/main" val="0"/>
              </a:ext>
            </a:extLst>
          </a:blip>
          <a:srcRect/>
          <a:stretch>
            <a:fillRect/>
          </a:stretch>
        </p:blipFill>
        <p:spPr bwMode="auto">
          <a:xfrm>
            <a:off x="7425106" y="4343399"/>
            <a:ext cx="1718894" cy="2468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9" name="Picture 8"/>
          <p:cNvPicPr/>
          <p:nvPr/>
        </p:nvPicPr>
        <p:blipFill>
          <a:blip r:embed="rId6"/>
          <a:stretch>
            <a:fillRect/>
          </a:stretch>
        </p:blipFill>
        <p:spPr>
          <a:xfrm>
            <a:off x="7557622" y="76200"/>
            <a:ext cx="1495425" cy="2101850"/>
          </a:xfrm>
          <a:prstGeom prst="rect">
            <a:avLst/>
          </a:prstGeom>
        </p:spPr>
      </p:pic>
      <p:pic>
        <p:nvPicPr>
          <p:cNvPr id="3075" name="Picture 3"/>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024313" y="2667000"/>
            <a:ext cx="1095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6" name="Picture 4"/>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176713" y="2819400"/>
            <a:ext cx="1095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7" name="Picture 5"/>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329113" y="2971800"/>
            <a:ext cx="1095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8" name="Picture 6"/>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481513" y="3124200"/>
            <a:ext cx="1095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3079" name="Picture 7"/>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4633913" y="3276600"/>
            <a:ext cx="1095375" cy="1524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4" name="Picture 2"/>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a:off x="7568013" y="2191905"/>
            <a:ext cx="1474643" cy="21018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controls>
      <mc:AlternateContent xmlns:mc="http://schemas.openxmlformats.org/markup-compatibility/2006">
        <mc:Choice xmlns:v="urn:schemas-microsoft-com:vml" Requires="v">
          <p:control spid="3075" name="ShockwaveFlash1" r:id="rId2" imgW="6796750" imgH="4509770"/>
        </mc:Choice>
        <mc:Fallback>
          <p:control name="ShockwaveFlash1" r:id="rId2" imgW="6796750" imgH="4509770">
            <p:pic>
              <p:nvPicPr>
                <p:cNvPr id="0" name="ShockwaveFlash1"/>
                <p:cNvPicPr preferRelativeResize="0">
                  <a:picLocks noChangeArrowheads="1" noChangeShapeType="1"/>
                </p:cNvPicPr>
                <p:nvPr/>
              </p:nvPicPr>
              <p:blipFill>
                <a:blip r:embed="rId8">
                  <a:extLst>
                    <a:ext uri="{28A0092B-C50C-407E-A947-70E740481C1C}">
                      <a14:useLocalDpi xmlns:a14="http://schemas.microsoft.com/office/drawing/2010/main" val="0"/>
                    </a:ext>
                  </a:extLst>
                </a:blip>
                <a:srcRect/>
                <a:stretch>
                  <a:fillRect/>
                </a:stretch>
              </p:blipFill>
              <p:spPr bwMode="auto">
                <a:xfrm>
                  <a:off x="0" y="0"/>
                  <a:ext cx="7391400" cy="6019800"/>
                </a:xfrm>
                <a:prstGeom prst="rect">
                  <a:avLst/>
                </a:prstGeom>
                <a:noFill/>
                <a:ln>
                  <a:noFill/>
                </a:ln>
                <a:effectLst/>
                <a:extLst>
                  <a:ext uri="{909E8E84-426E-40DD-AFC4-6F175D3DCCD1}">
                    <a14:hiddenFill xmlns:a14="http://schemas.microsoft.com/office/drawing/2010/main">
                      <a:noFill/>
                    </a14:hiddenFill>
                  </a:ext>
                  <a:ext uri="{91240B29-F687-4F45-9708-019B960494DF}">
                    <a14:hiddenLine xmlns:a14="http://schemas.microsoft.com/office/drawing/2010/main" w="9525">
                      <a:no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control>
        </mc:Fallback>
      </mc:AlternateContent>
    </p:controls>
    <p:extLst>
      <p:ext uri="{BB962C8B-B14F-4D97-AF65-F5344CB8AC3E}">
        <p14:creationId xmlns:p14="http://schemas.microsoft.com/office/powerpoint/2010/main" val="3444920836"/>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endParaRPr lang="en-US"/>
          </a:p>
        </p:txBody>
      </p:sp>
      <p:sp>
        <p:nvSpPr>
          <p:cNvPr id="3" name="Content Placeholder 2"/>
          <p:cNvSpPr>
            <a:spLocks noGrp="1"/>
          </p:cNvSpPr>
          <p:nvPr>
            <p:ph idx="1"/>
          </p:nvPr>
        </p:nvSpPr>
        <p:spPr/>
        <p:txBody>
          <a:bodyPr>
            <a:normAutofit lnSpcReduction="10000"/>
          </a:bodyPr>
          <a:lstStyle/>
          <a:p>
            <a:r>
              <a:rPr lang="en-US" dirty="0"/>
              <a:t>Formative assessment is a prepackaged program that teachers adopt and enact, adding it to what they already do. </a:t>
            </a:r>
          </a:p>
          <a:p>
            <a:r>
              <a:rPr lang="en-US" dirty="0"/>
              <a:t>Formative assessment is a philosophy of teaching and learning in which the purpose of assessing is to inform learning, not merely to audit it.</a:t>
            </a:r>
          </a:p>
          <a:p>
            <a:r>
              <a:rPr lang="en-US" dirty="0"/>
              <a:t>The formative assessment process is a fundamental reframing of the work teachers and students do day to day and minute by minute in the classroom.</a:t>
            </a:r>
          </a:p>
          <a:p>
            <a:endParaRPr lang="en-US" dirty="0"/>
          </a:p>
        </p:txBody>
      </p:sp>
    </p:spTree>
    <p:extLst>
      <p:ext uri="{BB962C8B-B14F-4D97-AF65-F5344CB8AC3E}">
        <p14:creationId xmlns:p14="http://schemas.microsoft.com/office/powerpoint/2010/main" val="2327134079"/>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Investigate Prior Knowledge</a:t>
            </a:r>
            <a:endParaRPr lang="en-US" dirty="0"/>
          </a:p>
        </p:txBody>
      </p:sp>
      <p:sp>
        <p:nvSpPr>
          <p:cNvPr id="3" name="Content Placeholder 2"/>
          <p:cNvSpPr>
            <a:spLocks noGrp="1"/>
          </p:cNvSpPr>
          <p:nvPr>
            <p:ph idx="1"/>
          </p:nvPr>
        </p:nvSpPr>
        <p:spPr/>
        <p:txBody>
          <a:bodyPr/>
          <a:lstStyle/>
          <a:p>
            <a:pPr marL="68580" indent="0">
              <a:buNone/>
            </a:pPr>
            <a:r>
              <a:rPr lang="en-US" dirty="0" smtClean="0"/>
              <a:t>“Formative assessment is a special kind of test or series of tests that teachers learn to use to find out what their students know.”</a:t>
            </a:r>
          </a:p>
          <a:p>
            <a:r>
              <a:rPr lang="en-US" dirty="0" smtClean="0"/>
              <a:t>Arguments:</a:t>
            </a:r>
          </a:p>
          <a:p>
            <a:pPr lvl="1"/>
            <a:r>
              <a:rPr lang="en-US" dirty="0" smtClean="0"/>
              <a:t>Ms. Chen</a:t>
            </a:r>
          </a:p>
          <a:p>
            <a:pPr lvl="1"/>
            <a:r>
              <a:rPr lang="en-US" dirty="0" smtClean="0"/>
              <a:t>Mrs. Martinez</a:t>
            </a:r>
          </a:p>
          <a:p>
            <a:pPr lvl="1"/>
            <a:r>
              <a:rPr lang="en-US" dirty="0" smtClean="0"/>
              <a:t>Mr. Jackson</a:t>
            </a:r>
          </a:p>
          <a:p>
            <a:pPr lvl="1"/>
            <a:r>
              <a:rPr lang="en-US" dirty="0" smtClean="0"/>
              <a:t>Mr. Henderson</a:t>
            </a:r>
          </a:p>
          <a:p>
            <a:r>
              <a:rPr lang="en-US" dirty="0" smtClean="0"/>
              <a:t>Note 3 Thoughts and Stand</a:t>
            </a:r>
            <a:endParaRPr lang="en-US" dirty="0"/>
          </a:p>
        </p:txBody>
      </p:sp>
    </p:spTree>
    <p:extLst>
      <p:ext uri="{BB962C8B-B14F-4D97-AF65-F5344CB8AC3E}">
        <p14:creationId xmlns:p14="http://schemas.microsoft.com/office/powerpoint/2010/main" val="508661292"/>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with Iowa Core Definition</a:t>
            </a:r>
            <a:endParaRPr lang="en-US" dirty="0"/>
          </a:p>
        </p:txBody>
      </p:sp>
      <p:sp>
        <p:nvSpPr>
          <p:cNvPr id="3" name="Content Placeholder 2"/>
          <p:cNvSpPr>
            <a:spLocks noGrp="1"/>
          </p:cNvSpPr>
          <p:nvPr>
            <p:ph idx="1"/>
          </p:nvPr>
        </p:nvSpPr>
        <p:spPr/>
        <p:txBody>
          <a:bodyPr/>
          <a:lstStyle/>
          <a:p>
            <a:r>
              <a:rPr lang="en-US" dirty="0"/>
              <a:t>Formative assessment is a process used by teachers and students as part of instruction that provides feedback to adjust ongoing teaching and learning to improve students’ achievement of core content. As assessment FOR learning, formative assessment practices provide students with clear learning targets, examples and models of strong and weak work, regular descriptive feedback, and the ability to self-assess, track learning, and set goals.</a:t>
            </a:r>
          </a:p>
          <a:p>
            <a:endParaRPr lang="en-US" dirty="0"/>
          </a:p>
        </p:txBody>
      </p:sp>
    </p:spTree>
    <p:extLst>
      <p:ext uri="{BB962C8B-B14F-4D97-AF65-F5344CB8AC3E}">
        <p14:creationId xmlns:p14="http://schemas.microsoft.com/office/powerpoint/2010/main" val="2116350759"/>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Content Placeholder 2"/>
          <p:cNvSpPr>
            <a:spLocks noGrp="1"/>
          </p:cNvSpPr>
          <p:nvPr>
            <p:ph idx="4294967295"/>
          </p:nvPr>
        </p:nvSpPr>
        <p:spPr>
          <a:xfrm>
            <a:off x="533400" y="152400"/>
            <a:ext cx="8229600" cy="6477000"/>
          </a:xfrm>
        </p:spPr>
        <p:txBody>
          <a:bodyPr>
            <a:normAutofit fontScale="85000" lnSpcReduction="20000"/>
          </a:bodyPr>
          <a:lstStyle/>
          <a:p>
            <a:pPr marL="68580" indent="0">
              <a:buNone/>
            </a:pPr>
            <a:r>
              <a:rPr lang="en-US" dirty="0"/>
              <a:t>Two teachers were watching a rather good-looking professional development presenter who was showing a PowerPoint slide to a group of highly engaged teachers.  The slide said, “Any practice that gathers information for the purpose of improving programs or improving teaching is a part of formative assessment.”  Even though she was very personable, the two teachers were not sure they agreed with the presenter’s statement.  </a:t>
            </a:r>
            <a:endParaRPr lang="en-US" dirty="0" smtClean="0"/>
          </a:p>
          <a:p>
            <a:pPr marL="68580" indent="0">
              <a:buNone/>
            </a:pPr>
            <a:r>
              <a:rPr lang="en-US" dirty="0" smtClean="0"/>
              <a:t>Mr</a:t>
            </a:r>
            <a:r>
              <a:rPr lang="en-US" dirty="0"/>
              <a:t>. Jamal said, “To be considered part of the formative assessment process, information gathered must be used to inform the learning of </a:t>
            </a:r>
            <a:r>
              <a:rPr lang="en-US" i="1" dirty="0"/>
              <a:t>current </a:t>
            </a:r>
            <a:r>
              <a:rPr lang="en-US" dirty="0"/>
              <a:t>students, not eventual changes to the program or curriculum.”  </a:t>
            </a:r>
            <a:endParaRPr lang="en-US" dirty="0" smtClean="0"/>
          </a:p>
          <a:p>
            <a:pPr marL="68580" indent="0">
              <a:buNone/>
            </a:pPr>
            <a:r>
              <a:rPr lang="en-US" dirty="0" smtClean="0"/>
              <a:t>Ms</a:t>
            </a:r>
            <a:r>
              <a:rPr lang="en-US" dirty="0"/>
              <a:t>. Bergstrom replied, “I respectfully disagree!  Formative assessment is not just about the students in the classroom now.  It raises the quality of teaching and many times forces curricular upgrades.  Therefore, it must be about the future, too.”</a:t>
            </a:r>
          </a:p>
          <a:p>
            <a:pPr marL="68580" indent="0">
              <a:buNone/>
            </a:pPr>
            <a:r>
              <a:rPr lang="en-US" dirty="0">
                <a:solidFill>
                  <a:schemeClr val="tx1">
                    <a:lumMod val="65000"/>
                  </a:schemeClr>
                </a:solidFill>
              </a:rPr>
              <a:t>With whom do you agree? Describe your thinking and provide an explanation for your answer.  </a:t>
            </a:r>
          </a:p>
          <a:p>
            <a:endParaRPr lang="en-US" dirty="0"/>
          </a:p>
        </p:txBody>
      </p:sp>
      <p:sp>
        <p:nvSpPr>
          <p:cNvPr id="4" name="TextBox 3"/>
          <p:cNvSpPr txBox="1"/>
          <p:nvPr/>
        </p:nvSpPr>
        <p:spPr>
          <a:xfrm>
            <a:off x="7794812" y="6248400"/>
            <a:ext cx="815788" cy="461665"/>
          </a:xfrm>
          <a:prstGeom prst="rect">
            <a:avLst/>
          </a:prstGeom>
          <a:noFill/>
        </p:spPr>
        <p:txBody>
          <a:bodyPr wrap="square" rtlCol="0">
            <a:spAutoFit/>
          </a:bodyPr>
          <a:lstStyle/>
          <a:p>
            <a:r>
              <a:rPr lang="en-US" sz="2400" b="1" dirty="0" smtClean="0">
                <a:solidFill>
                  <a:srgbClr val="FF0000"/>
                </a:solidFill>
              </a:rPr>
              <a:t>TTYP</a:t>
            </a:r>
            <a:endParaRPr lang="en-US" sz="2400" b="1" dirty="0">
              <a:solidFill>
                <a:srgbClr val="FF0000"/>
              </a:solidFill>
            </a:endParaRPr>
          </a:p>
        </p:txBody>
      </p:sp>
    </p:spTree>
    <p:extLst>
      <p:ext uri="{BB962C8B-B14F-4D97-AF65-F5344CB8AC3E}">
        <p14:creationId xmlns:p14="http://schemas.microsoft.com/office/powerpoint/2010/main" val="564330293"/>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Why Check for Understanding</a:t>
            </a:r>
            <a:endParaRPr lang="en-US" dirty="0"/>
          </a:p>
        </p:txBody>
      </p:sp>
      <p:sp>
        <p:nvSpPr>
          <p:cNvPr id="3" name="Content Placeholder 2"/>
          <p:cNvSpPr>
            <a:spLocks noGrp="1"/>
          </p:cNvSpPr>
          <p:nvPr>
            <p:ph idx="1"/>
          </p:nvPr>
        </p:nvSpPr>
        <p:spPr/>
        <p:txBody>
          <a:bodyPr/>
          <a:lstStyle/>
          <a:p>
            <a:r>
              <a:rPr lang="en-US" dirty="0" smtClean="0"/>
              <a:t>Fisher and Frey</a:t>
            </a:r>
          </a:p>
          <a:p>
            <a:r>
              <a:rPr lang="en-US" dirty="0"/>
              <a:t>Why Check for Understanding?</a:t>
            </a:r>
          </a:p>
          <a:p>
            <a:pPr lvl="0"/>
            <a:r>
              <a:rPr lang="en-US" dirty="0"/>
              <a:t>Do I know what misconceptions or naïve assumptions my students possess?</a:t>
            </a:r>
          </a:p>
          <a:p>
            <a:pPr lvl="0"/>
            <a:r>
              <a:rPr lang="en-US" dirty="0"/>
              <a:t>How do I know what they understand?</a:t>
            </a:r>
          </a:p>
          <a:p>
            <a:pPr lvl="0"/>
            <a:r>
              <a:rPr lang="en-US" dirty="0"/>
              <a:t>What evidence will I accept for this understanding?</a:t>
            </a:r>
          </a:p>
          <a:p>
            <a:pPr lvl="0"/>
            <a:r>
              <a:rPr lang="en-US" dirty="0"/>
              <a:t>How will I use their understandings to plan future instruction</a:t>
            </a:r>
            <a:r>
              <a:rPr lang="en-US" dirty="0" smtClean="0"/>
              <a:t>?</a:t>
            </a:r>
            <a:endParaRPr lang="en-US" dirty="0"/>
          </a:p>
        </p:txBody>
      </p:sp>
      <p:pic>
        <p:nvPicPr>
          <p:cNvPr id="4099" name="Picture 3"/>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467600" y="1600200"/>
            <a:ext cx="1219200" cy="15525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23084820"/>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p:cNvSpPr>
            <a:spLocks noGrp="1"/>
          </p:cNvSpPr>
          <p:nvPr>
            <p:ph type="title"/>
          </p:nvPr>
        </p:nvSpPr>
        <p:spPr/>
        <p:txBody>
          <a:bodyPr/>
          <a:lstStyle/>
          <a:p>
            <a:r>
              <a:rPr lang="en-US" dirty="0" smtClean="0"/>
              <a:t>Formative Assessment Prep</a:t>
            </a:r>
            <a:endParaRPr lang="en-US" dirty="0"/>
          </a:p>
        </p:txBody>
      </p:sp>
      <p:sp>
        <p:nvSpPr>
          <p:cNvPr id="6" name="Content Placeholder 5"/>
          <p:cNvSpPr>
            <a:spLocks noGrp="1"/>
          </p:cNvSpPr>
          <p:nvPr>
            <p:ph idx="1"/>
          </p:nvPr>
        </p:nvSpPr>
        <p:spPr/>
        <p:txBody>
          <a:bodyPr>
            <a:normAutofit fontScale="92500"/>
          </a:bodyPr>
          <a:lstStyle/>
          <a:p>
            <a:r>
              <a:rPr lang="en-US" dirty="0"/>
              <a:t>Identify preconceptions and misconceptions:</a:t>
            </a:r>
          </a:p>
          <a:p>
            <a:pPr lvl="1"/>
            <a:r>
              <a:rPr lang="en-US" dirty="0"/>
              <a:t>If we don’t know what they are, we cannot address them.</a:t>
            </a:r>
          </a:p>
          <a:p>
            <a:pPr lvl="1"/>
            <a:r>
              <a:rPr lang="en-US" dirty="0" smtClean="0"/>
              <a:t>What </a:t>
            </a:r>
            <a:r>
              <a:rPr lang="en-US" dirty="0"/>
              <a:t>students bring influences what they can </a:t>
            </a:r>
            <a:r>
              <a:rPr lang="en-US" dirty="0" smtClean="0"/>
              <a:t>understand.</a:t>
            </a:r>
          </a:p>
          <a:p>
            <a:r>
              <a:rPr lang="en-US" dirty="0" smtClean="0"/>
              <a:t>Identify </a:t>
            </a:r>
            <a:r>
              <a:rPr lang="en-US" dirty="0"/>
              <a:t>the biggest misconceptions in your class.  Mine is how we breathe.</a:t>
            </a:r>
          </a:p>
          <a:p>
            <a:r>
              <a:rPr lang="en-US" dirty="0" smtClean="0"/>
              <a:t>Present </a:t>
            </a:r>
            <a:r>
              <a:rPr lang="en-US" dirty="0"/>
              <a:t>students with a brief scenario and ask them to </a:t>
            </a:r>
            <a:r>
              <a:rPr lang="en-US" dirty="0" smtClean="0"/>
              <a:t>predict/explain.</a:t>
            </a:r>
            <a:endParaRPr lang="en-US" dirty="0"/>
          </a:p>
          <a:p>
            <a:r>
              <a:rPr lang="en-US" dirty="0"/>
              <a:t>“I know but I can’t explain it.”  Professor Olin </a:t>
            </a:r>
            <a:r>
              <a:rPr lang="en-US" dirty="0" err="1"/>
              <a:t>Drennan</a:t>
            </a:r>
            <a:r>
              <a:rPr lang="en-US" dirty="0"/>
              <a:t> </a:t>
            </a:r>
            <a:r>
              <a:rPr lang="en-US" dirty="0" smtClean="0"/>
              <a:t>said, “If </a:t>
            </a:r>
            <a:r>
              <a:rPr lang="en-US" dirty="0"/>
              <a:t>you can’t explain it, you don’t know it</a:t>
            </a:r>
            <a:r>
              <a:rPr lang="en-US" dirty="0" smtClean="0"/>
              <a:t>.”</a:t>
            </a:r>
            <a:endParaRPr lang="en-US" dirty="0"/>
          </a:p>
          <a:p>
            <a:endParaRPr lang="en-US" dirty="0"/>
          </a:p>
        </p:txBody>
      </p:sp>
    </p:spTree>
    <p:extLst>
      <p:ext uri="{BB962C8B-B14F-4D97-AF65-F5344CB8AC3E}">
        <p14:creationId xmlns:p14="http://schemas.microsoft.com/office/powerpoint/2010/main" val="1520185483"/>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School for Students</a:t>
            </a:r>
            <a:endParaRPr lang="en-US" dirty="0"/>
          </a:p>
        </p:txBody>
      </p:sp>
      <p:sp>
        <p:nvSpPr>
          <p:cNvPr id="3" name="Content Placeholder 2"/>
          <p:cNvSpPr>
            <a:spLocks noGrp="1"/>
          </p:cNvSpPr>
          <p:nvPr>
            <p:ph idx="1"/>
          </p:nvPr>
        </p:nvSpPr>
        <p:spPr>
          <a:xfrm>
            <a:off x="457200" y="1752600"/>
            <a:ext cx="8229600" cy="4755360"/>
          </a:xfrm>
        </p:spPr>
        <p:txBody>
          <a:bodyPr/>
          <a:lstStyle/>
          <a:p>
            <a:pPr marL="68580" indent="0">
              <a:buNone/>
            </a:pPr>
            <a:r>
              <a:rPr lang="en-US" dirty="0"/>
              <a:t>M</a:t>
            </a:r>
            <a:r>
              <a:rPr lang="en-US" dirty="0" smtClean="0"/>
              <a:t>y </a:t>
            </a:r>
            <a:r>
              <a:rPr lang="en-US" dirty="0"/>
              <a:t>students place </a:t>
            </a:r>
            <a:r>
              <a:rPr lang="en-US" dirty="0" smtClean="0"/>
              <a:t>themselves                                   on </a:t>
            </a:r>
            <a:r>
              <a:rPr lang="en-US" dirty="0"/>
              <a:t>the following </a:t>
            </a:r>
            <a:r>
              <a:rPr lang="en-US" dirty="0" smtClean="0"/>
              <a:t>continuum                                        and prepare to </a:t>
            </a:r>
            <a:r>
              <a:rPr lang="en-US" dirty="0"/>
              <a:t>give </a:t>
            </a:r>
            <a:r>
              <a:rPr lang="en-US" dirty="0" smtClean="0"/>
              <a:t>examples</a:t>
            </a:r>
            <a:r>
              <a:rPr lang="en-US" dirty="0"/>
              <a:t>. </a:t>
            </a:r>
            <a:r>
              <a:rPr lang="en-US" dirty="0" smtClean="0"/>
              <a:t> </a:t>
            </a:r>
          </a:p>
          <a:p>
            <a:r>
              <a:rPr lang="en-US" dirty="0" smtClean="0"/>
              <a:t>School </a:t>
            </a:r>
            <a:r>
              <a:rPr lang="en-US" dirty="0"/>
              <a:t>is about</a:t>
            </a:r>
            <a:r>
              <a:rPr lang="en-US" dirty="0" smtClean="0"/>
              <a:t>:</a:t>
            </a:r>
            <a:endParaRPr lang="en-US" dirty="0"/>
          </a:p>
        </p:txBody>
      </p:sp>
      <p:pic>
        <p:nvPicPr>
          <p:cNvPr id="4" name="Picture 3"/>
          <p:cNvPicPr/>
          <p:nvPr/>
        </p:nvPicPr>
        <p:blipFill>
          <a:blip r:embed="rId2"/>
          <a:stretch>
            <a:fillRect/>
          </a:stretch>
        </p:blipFill>
        <p:spPr>
          <a:xfrm>
            <a:off x="5611936" y="1583632"/>
            <a:ext cx="2974657" cy="2086610"/>
          </a:xfrm>
          <a:prstGeom prst="rect">
            <a:avLst/>
          </a:prstGeom>
        </p:spPr>
      </p:pic>
      <p:cxnSp>
        <p:nvCxnSpPr>
          <p:cNvPr id="6" name="Straight Arrow Connector 5"/>
          <p:cNvCxnSpPr/>
          <p:nvPr/>
        </p:nvCxnSpPr>
        <p:spPr>
          <a:xfrm>
            <a:off x="2133600" y="4495800"/>
            <a:ext cx="5029200"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sp>
        <p:nvSpPr>
          <p:cNvPr id="8" name="TextBox 7"/>
          <p:cNvSpPr txBox="1"/>
          <p:nvPr/>
        </p:nvSpPr>
        <p:spPr>
          <a:xfrm>
            <a:off x="457200" y="4018746"/>
            <a:ext cx="1485133" cy="954107"/>
          </a:xfrm>
          <a:prstGeom prst="rect">
            <a:avLst/>
          </a:prstGeom>
          <a:noFill/>
        </p:spPr>
        <p:txBody>
          <a:bodyPr wrap="square" rtlCol="0">
            <a:spAutoFit/>
          </a:bodyPr>
          <a:lstStyle/>
          <a:p>
            <a:pPr algn="r"/>
            <a:r>
              <a:rPr lang="en-US" sz="2800" dirty="0" smtClean="0"/>
              <a:t>Just Get</a:t>
            </a:r>
          </a:p>
          <a:p>
            <a:pPr algn="r"/>
            <a:r>
              <a:rPr lang="en-US" sz="2800" dirty="0" smtClean="0"/>
              <a:t>It Done</a:t>
            </a:r>
            <a:endParaRPr lang="en-US" sz="2800" dirty="0"/>
          </a:p>
        </p:txBody>
      </p:sp>
      <p:sp>
        <p:nvSpPr>
          <p:cNvPr id="9" name="TextBox 8"/>
          <p:cNvSpPr txBox="1"/>
          <p:nvPr/>
        </p:nvSpPr>
        <p:spPr>
          <a:xfrm>
            <a:off x="7315200" y="4234190"/>
            <a:ext cx="1438214" cy="523220"/>
          </a:xfrm>
          <a:prstGeom prst="rect">
            <a:avLst/>
          </a:prstGeom>
          <a:noFill/>
        </p:spPr>
        <p:txBody>
          <a:bodyPr wrap="none" rtlCol="0">
            <a:spAutoFit/>
          </a:bodyPr>
          <a:lstStyle/>
          <a:p>
            <a:r>
              <a:rPr lang="en-US" sz="2800" dirty="0" smtClean="0"/>
              <a:t>Learning</a:t>
            </a:r>
            <a:endParaRPr lang="en-US" sz="2800" dirty="0"/>
          </a:p>
        </p:txBody>
      </p:sp>
    </p:spTree>
    <p:extLst>
      <p:ext uri="{BB962C8B-B14F-4D97-AF65-F5344CB8AC3E}">
        <p14:creationId xmlns:p14="http://schemas.microsoft.com/office/powerpoint/2010/main" val="3820614497"/>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Purpose of School for Teachers</a:t>
            </a:r>
            <a:endParaRPr lang="en-US" dirty="0"/>
          </a:p>
        </p:txBody>
      </p:sp>
      <p:sp>
        <p:nvSpPr>
          <p:cNvPr id="3" name="Content Placeholder 2"/>
          <p:cNvSpPr>
            <a:spLocks noGrp="1"/>
          </p:cNvSpPr>
          <p:nvPr>
            <p:ph idx="1"/>
          </p:nvPr>
        </p:nvSpPr>
        <p:spPr>
          <a:xfrm>
            <a:off x="457200" y="1752600"/>
            <a:ext cx="8229600" cy="4755360"/>
          </a:xfrm>
        </p:spPr>
        <p:txBody>
          <a:bodyPr/>
          <a:lstStyle/>
          <a:p>
            <a:pPr marL="68580" indent="0">
              <a:buNone/>
            </a:pPr>
            <a:r>
              <a:rPr lang="en-US" dirty="0"/>
              <a:t>P</a:t>
            </a:r>
            <a:r>
              <a:rPr lang="en-US" dirty="0" smtClean="0"/>
              <a:t>lace yourself on </a:t>
            </a:r>
            <a:r>
              <a:rPr lang="en-US" dirty="0"/>
              <a:t>the </a:t>
            </a:r>
            <a:r>
              <a:rPr lang="en-US" dirty="0" smtClean="0"/>
              <a:t>second                           continuum and prepare to </a:t>
            </a:r>
            <a:r>
              <a:rPr lang="en-US" dirty="0"/>
              <a:t>give </a:t>
            </a:r>
            <a:r>
              <a:rPr lang="en-US" dirty="0" smtClean="0"/>
              <a:t>                        examples</a:t>
            </a:r>
            <a:r>
              <a:rPr lang="en-US" dirty="0"/>
              <a:t>. </a:t>
            </a:r>
            <a:r>
              <a:rPr lang="en-US" dirty="0" smtClean="0"/>
              <a:t> </a:t>
            </a:r>
          </a:p>
          <a:p>
            <a:r>
              <a:rPr lang="en-US" dirty="0" smtClean="0"/>
              <a:t>School </a:t>
            </a:r>
            <a:r>
              <a:rPr lang="en-US" dirty="0"/>
              <a:t>is about</a:t>
            </a:r>
            <a:r>
              <a:rPr lang="en-US" dirty="0" smtClean="0"/>
              <a:t>:</a:t>
            </a:r>
            <a:endParaRPr lang="en-US" dirty="0"/>
          </a:p>
        </p:txBody>
      </p:sp>
      <p:pic>
        <p:nvPicPr>
          <p:cNvPr id="12" name="Picture 11"/>
          <p:cNvPicPr/>
          <p:nvPr/>
        </p:nvPicPr>
        <p:blipFill>
          <a:blip r:embed="rId2"/>
          <a:stretch>
            <a:fillRect/>
          </a:stretch>
        </p:blipFill>
        <p:spPr>
          <a:xfrm>
            <a:off x="5772126" y="1709420"/>
            <a:ext cx="2741612" cy="2024380"/>
          </a:xfrm>
          <a:prstGeom prst="rect">
            <a:avLst/>
          </a:prstGeom>
        </p:spPr>
      </p:pic>
      <p:cxnSp>
        <p:nvCxnSpPr>
          <p:cNvPr id="13" name="Straight Arrow Connector 12"/>
          <p:cNvCxnSpPr/>
          <p:nvPr/>
        </p:nvCxnSpPr>
        <p:spPr>
          <a:xfrm>
            <a:off x="2133600" y="4515654"/>
            <a:ext cx="5029200"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457200" y="4038600"/>
            <a:ext cx="1485133" cy="954107"/>
          </a:xfrm>
          <a:prstGeom prst="rect">
            <a:avLst/>
          </a:prstGeom>
          <a:noFill/>
        </p:spPr>
        <p:txBody>
          <a:bodyPr wrap="square" rtlCol="0">
            <a:spAutoFit/>
          </a:bodyPr>
          <a:lstStyle/>
          <a:p>
            <a:pPr algn="r"/>
            <a:r>
              <a:rPr lang="en-US" sz="2800" dirty="0" smtClean="0"/>
              <a:t>Just Get</a:t>
            </a:r>
          </a:p>
          <a:p>
            <a:pPr algn="r"/>
            <a:r>
              <a:rPr lang="en-US" sz="2800" dirty="0" smtClean="0"/>
              <a:t>It Done</a:t>
            </a:r>
            <a:endParaRPr lang="en-US" sz="2800" dirty="0"/>
          </a:p>
        </p:txBody>
      </p:sp>
      <p:sp>
        <p:nvSpPr>
          <p:cNvPr id="15" name="TextBox 14"/>
          <p:cNvSpPr txBox="1"/>
          <p:nvPr/>
        </p:nvSpPr>
        <p:spPr>
          <a:xfrm>
            <a:off x="7315200" y="4254044"/>
            <a:ext cx="1438214" cy="523220"/>
          </a:xfrm>
          <a:prstGeom prst="rect">
            <a:avLst/>
          </a:prstGeom>
          <a:noFill/>
        </p:spPr>
        <p:txBody>
          <a:bodyPr wrap="none" rtlCol="0">
            <a:spAutoFit/>
          </a:bodyPr>
          <a:lstStyle/>
          <a:p>
            <a:r>
              <a:rPr lang="en-US" sz="2800" dirty="0" smtClean="0"/>
              <a:t>Learning</a:t>
            </a:r>
            <a:endParaRPr lang="en-US" sz="2800" dirty="0"/>
          </a:p>
        </p:txBody>
      </p:sp>
      <p:cxnSp>
        <p:nvCxnSpPr>
          <p:cNvPr id="16" name="Straight Arrow Connector 15"/>
          <p:cNvCxnSpPr/>
          <p:nvPr/>
        </p:nvCxnSpPr>
        <p:spPr>
          <a:xfrm>
            <a:off x="2098964" y="5453351"/>
            <a:ext cx="5029200" cy="0"/>
          </a:xfrm>
          <a:prstGeom prst="straightConnector1">
            <a:avLst/>
          </a:prstGeom>
          <a:ln w="76200">
            <a:headEnd type="arrow"/>
            <a:tailEnd type="arrow"/>
          </a:ln>
        </p:spPr>
        <p:style>
          <a:lnRef idx="1">
            <a:schemeClr val="accent1"/>
          </a:lnRef>
          <a:fillRef idx="0">
            <a:schemeClr val="accent1"/>
          </a:fillRef>
          <a:effectRef idx="0">
            <a:schemeClr val="accent1"/>
          </a:effectRef>
          <a:fontRef idx="minor">
            <a:schemeClr val="tx1"/>
          </a:fontRef>
        </p:style>
      </p:cxnSp>
      <p:sp>
        <p:nvSpPr>
          <p:cNvPr id="17" name="TextBox 16"/>
          <p:cNvSpPr txBox="1"/>
          <p:nvPr/>
        </p:nvSpPr>
        <p:spPr>
          <a:xfrm>
            <a:off x="422564" y="4976297"/>
            <a:ext cx="1485133" cy="954107"/>
          </a:xfrm>
          <a:prstGeom prst="rect">
            <a:avLst/>
          </a:prstGeom>
          <a:noFill/>
        </p:spPr>
        <p:txBody>
          <a:bodyPr wrap="square" rtlCol="0">
            <a:spAutoFit/>
          </a:bodyPr>
          <a:lstStyle/>
          <a:p>
            <a:pPr algn="r"/>
            <a:r>
              <a:rPr lang="en-US" sz="2800" dirty="0" smtClean="0"/>
              <a:t>Fulfilling</a:t>
            </a:r>
          </a:p>
          <a:p>
            <a:pPr algn="r"/>
            <a:r>
              <a:rPr lang="en-US" sz="2800" dirty="0" smtClean="0"/>
              <a:t>Contract</a:t>
            </a:r>
            <a:endParaRPr lang="en-US" sz="2800" dirty="0"/>
          </a:p>
        </p:txBody>
      </p:sp>
      <p:sp>
        <p:nvSpPr>
          <p:cNvPr id="18" name="TextBox 17"/>
          <p:cNvSpPr txBox="1"/>
          <p:nvPr/>
        </p:nvSpPr>
        <p:spPr>
          <a:xfrm>
            <a:off x="7280564" y="5009775"/>
            <a:ext cx="1438214" cy="954107"/>
          </a:xfrm>
          <a:prstGeom prst="rect">
            <a:avLst/>
          </a:prstGeom>
          <a:noFill/>
        </p:spPr>
        <p:txBody>
          <a:bodyPr wrap="none" rtlCol="0">
            <a:spAutoFit/>
          </a:bodyPr>
          <a:lstStyle/>
          <a:p>
            <a:r>
              <a:rPr lang="en-US" sz="2800" dirty="0" smtClean="0"/>
              <a:t>Student</a:t>
            </a:r>
          </a:p>
          <a:p>
            <a:r>
              <a:rPr lang="en-US" sz="2800" dirty="0" smtClean="0"/>
              <a:t>Learning</a:t>
            </a:r>
            <a:endParaRPr lang="en-US" sz="2800" dirty="0"/>
          </a:p>
        </p:txBody>
      </p:sp>
      <p:sp>
        <p:nvSpPr>
          <p:cNvPr id="4" name="TextBox 3"/>
          <p:cNvSpPr txBox="1"/>
          <p:nvPr/>
        </p:nvSpPr>
        <p:spPr>
          <a:xfrm>
            <a:off x="7794812" y="6248400"/>
            <a:ext cx="815788" cy="461665"/>
          </a:xfrm>
          <a:prstGeom prst="rect">
            <a:avLst/>
          </a:prstGeom>
          <a:noFill/>
        </p:spPr>
        <p:txBody>
          <a:bodyPr wrap="square" rtlCol="0">
            <a:spAutoFit/>
          </a:bodyPr>
          <a:lstStyle/>
          <a:p>
            <a:r>
              <a:rPr lang="en-US" sz="2400" b="1" dirty="0" smtClean="0">
                <a:solidFill>
                  <a:srgbClr val="FF0000"/>
                </a:solidFill>
              </a:rPr>
              <a:t>TTYP</a:t>
            </a:r>
            <a:endParaRPr lang="en-US" sz="2400" b="1" dirty="0">
              <a:solidFill>
                <a:srgbClr val="FF0000"/>
              </a:solidFill>
            </a:endParaRPr>
          </a:p>
        </p:txBody>
      </p:sp>
    </p:spTree>
    <p:extLst>
      <p:ext uri="{BB962C8B-B14F-4D97-AF65-F5344CB8AC3E}">
        <p14:creationId xmlns:p14="http://schemas.microsoft.com/office/powerpoint/2010/main" val="2470206581"/>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Today’s Purpose</a:t>
            </a:r>
            <a:endParaRPr lang="en-US" dirty="0"/>
          </a:p>
        </p:txBody>
      </p:sp>
      <p:sp>
        <p:nvSpPr>
          <p:cNvPr id="3" name="Content Placeholder 2"/>
          <p:cNvSpPr>
            <a:spLocks noGrp="1"/>
          </p:cNvSpPr>
          <p:nvPr>
            <p:ph idx="1"/>
          </p:nvPr>
        </p:nvSpPr>
        <p:spPr/>
        <p:txBody>
          <a:bodyPr/>
          <a:lstStyle/>
          <a:p>
            <a:r>
              <a:rPr lang="en-US" dirty="0" smtClean="0"/>
              <a:t>Purpose:  To increase formative assessment so it positively impacts student understanding and therefore, achievement</a:t>
            </a:r>
          </a:p>
          <a:p>
            <a:r>
              <a:rPr lang="en-US" dirty="0" smtClean="0"/>
              <a:t>Outcome:  Have a rationale for formative assessment and specific ideas to try right away</a:t>
            </a:r>
          </a:p>
          <a:p>
            <a:r>
              <a:rPr lang="en-US" dirty="0" smtClean="0"/>
              <a:t>Non-negotiable: Formative assessment becomes an integral part of your effective teaching (5CEI)</a:t>
            </a:r>
          </a:p>
          <a:p>
            <a:r>
              <a:rPr lang="en-US" dirty="0" smtClean="0"/>
              <a:t>Negotiable:  How formative assessment is applied in your course/situation</a:t>
            </a:r>
            <a:endParaRPr lang="en-US" dirty="0"/>
          </a:p>
        </p:txBody>
      </p:sp>
    </p:spTree>
    <p:extLst>
      <p:ext uri="{BB962C8B-B14F-4D97-AF65-F5344CB8AC3E}">
        <p14:creationId xmlns:p14="http://schemas.microsoft.com/office/powerpoint/2010/main" val="4093982673"/>
      </p:ext>
    </p:extLst>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Formative and Summative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2521513373"/>
              </p:ext>
            </p:extLst>
          </p:nvPr>
        </p:nvGraphicFramePr>
        <p:xfrm>
          <a:off x="1295400" y="1676400"/>
          <a:ext cx="7467600" cy="4800600"/>
        </p:xfrm>
        <a:graphic>
          <a:graphicData uri="http://schemas.openxmlformats.org/drawingml/2006/table">
            <a:tbl>
              <a:tblPr firstRow="1" firstCol="1" bandRow="1">
                <a:tableStyleId>{5C22544A-7EE6-4342-B048-85BDC9FD1C3A}</a:tableStyleId>
              </a:tblPr>
              <a:tblGrid>
                <a:gridCol w="2489200"/>
                <a:gridCol w="2489200"/>
                <a:gridCol w="2489200"/>
              </a:tblGrid>
              <a:tr h="736600">
                <a:tc gridSpan="3">
                  <a:txBody>
                    <a:bodyPr/>
                    <a:lstStyle/>
                    <a:p>
                      <a:pPr marL="0" marR="0" algn="ctr">
                        <a:lnSpc>
                          <a:spcPct val="115000"/>
                        </a:lnSpc>
                        <a:spcBef>
                          <a:spcPts val="0"/>
                        </a:spcBef>
                        <a:spcAft>
                          <a:spcPts val="0"/>
                        </a:spcAft>
                      </a:pPr>
                      <a:r>
                        <a:rPr lang="en-US" sz="2400" dirty="0">
                          <a:effectLst/>
                        </a:rPr>
                        <a:t>Comparison of Formative and Summative Assessment</a:t>
                      </a:r>
                      <a:endParaRPr lang="en-US" sz="2000" dirty="0">
                        <a:effectLst/>
                        <a:latin typeface="Calibri"/>
                        <a:ea typeface="Calibri"/>
                        <a:cs typeface="Times New Roman"/>
                      </a:endParaRPr>
                    </a:p>
                  </a:txBody>
                  <a:tcPr marL="68580" marR="68580" marT="0" marB="0" anchor="ctr"/>
                </a:tc>
                <a:tc hMerge="1">
                  <a:txBody>
                    <a:bodyPr/>
                    <a:lstStyle/>
                    <a:p>
                      <a:endParaRPr lang="en-US"/>
                    </a:p>
                  </a:txBody>
                  <a:tcPr/>
                </a:tc>
                <a:tc hMerge="1">
                  <a:txBody>
                    <a:bodyPr/>
                    <a:lstStyle/>
                    <a:p>
                      <a:endParaRPr lang="en-US"/>
                    </a:p>
                  </a:txBody>
                  <a:tcPr/>
                </a:tc>
              </a:tr>
              <a:tr h="812800">
                <a:tc>
                  <a:txBody>
                    <a:bodyPr/>
                    <a:lstStyle/>
                    <a:p>
                      <a:pPr marL="0" marR="0">
                        <a:lnSpc>
                          <a:spcPct val="115000"/>
                        </a:lnSpc>
                        <a:spcBef>
                          <a:spcPts val="0"/>
                        </a:spcBef>
                        <a:spcAft>
                          <a:spcPts val="0"/>
                        </a:spcAft>
                      </a:pPr>
                      <a:r>
                        <a:rPr lang="en-US" sz="1200" dirty="0">
                          <a:effectLst/>
                        </a:rPr>
                        <a:t> </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Formative Assessments</a:t>
                      </a:r>
                      <a:endParaRPr lang="en-US" sz="16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800" dirty="0">
                          <a:effectLst/>
                        </a:rPr>
                        <a:t>Summative Assessments</a:t>
                      </a:r>
                      <a:endParaRPr lang="en-US" sz="1600" dirty="0">
                        <a:effectLst/>
                        <a:latin typeface="Calibri"/>
                        <a:ea typeface="Calibri"/>
                        <a:cs typeface="Times New Roman"/>
                      </a:endParaRPr>
                    </a:p>
                  </a:txBody>
                  <a:tcPr marL="68580" marR="68580" marT="0" marB="0" anchor="ctr"/>
                </a:tc>
              </a:tr>
              <a:tr h="812800">
                <a:tc>
                  <a:txBody>
                    <a:bodyPr/>
                    <a:lstStyle/>
                    <a:p>
                      <a:pPr marL="0" marR="0" algn="r">
                        <a:lnSpc>
                          <a:spcPct val="115000"/>
                        </a:lnSpc>
                        <a:spcBef>
                          <a:spcPts val="0"/>
                        </a:spcBef>
                        <a:spcAft>
                          <a:spcPts val="0"/>
                        </a:spcAft>
                      </a:pPr>
                      <a:r>
                        <a:rPr lang="en-US" sz="2000" dirty="0">
                          <a:effectLst/>
                        </a:rPr>
                        <a:t>Purpose</a:t>
                      </a:r>
                      <a:endParaRPr lang="en-US" sz="1800" dirty="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a:ea typeface="Calibri"/>
                        <a:cs typeface="Times New Roman"/>
                      </a:endParaRPr>
                    </a:p>
                  </a:txBody>
                  <a:tcPr marL="68580" marR="68580" marT="0" marB="0"/>
                </a:tc>
              </a:tr>
              <a:tr h="812800">
                <a:tc>
                  <a:txBody>
                    <a:bodyPr/>
                    <a:lstStyle/>
                    <a:p>
                      <a:pPr marL="0" marR="0" algn="r">
                        <a:lnSpc>
                          <a:spcPct val="115000"/>
                        </a:lnSpc>
                        <a:spcBef>
                          <a:spcPts val="0"/>
                        </a:spcBef>
                        <a:spcAft>
                          <a:spcPts val="0"/>
                        </a:spcAft>
                      </a:pPr>
                      <a:r>
                        <a:rPr lang="en-US" sz="2000" dirty="0">
                          <a:effectLst/>
                        </a:rPr>
                        <a:t>When administered</a:t>
                      </a:r>
                      <a:endParaRPr lang="en-US" sz="1800" dirty="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r>
              <a:tr h="812800">
                <a:tc>
                  <a:txBody>
                    <a:bodyPr/>
                    <a:lstStyle/>
                    <a:p>
                      <a:pPr marL="0" marR="0" algn="r">
                        <a:lnSpc>
                          <a:spcPct val="115000"/>
                        </a:lnSpc>
                        <a:spcBef>
                          <a:spcPts val="0"/>
                        </a:spcBef>
                        <a:spcAft>
                          <a:spcPts val="0"/>
                        </a:spcAft>
                      </a:pPr>
                      <a:r>
                        <a:rPr lang="en-US" sz="2000" dirty="0">
                          <a:effectLst/>
                        </a:rPr>
                        <a:t>How students use results</a:t>
                      </a:r>
                      <a:endParaRPr lang="en-US" sz="1800" dirty="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r>
              <a:tr h="812800">
                <a:tc>
                  <a:txBody>
                    <a:bodyPr/>
                    <a:lstStyle/>
                    <a:p>
                      <a:pPr marL="0" marR="0" algn="r">
                        <a:lnSpc>
                          <a:spcPct val="115000"/>
                        </a:lnSpc>
                        <a:spcBef>
                          <a:spcPts val="0"/>
                        </a:spcBef>
                        <a:spcAft>
                          <a:spcPts val="0"/>
                        </a:spcAft>
                      </a:pPr>
                      <a:r>
                        <a:rPr lang="en-US" sz="2000" dirty="0">
                          <a:effectLst/>
                        </a:rPr>
                        <a:t>How teachers use results</a:t>
                      </a:r>
                      <a:endParaRPr lang="en-US" sz="1800" dirty="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200">
                          <a:effectLst/>
                        </a:rPr>
                        <a:t> </a:t>
                      </a:r>
                      <a:endParaRPr lang="en-US" sz="110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200" dirty="0">
                          <a:effectLst/>
                        </a:rPr>
                        <a:t> </a:t>
                      </a:r>
                      <a:endParaRPr lang="en-US" sz="1100" dirty="0">
                        <a:effectLst/>
                        <a:latin typeface="Calibri"/>
                        <a:ea typeface="Calibri"/>
                        <a:cs typeface="Times New Roman"/>
                      </a:endParaRPr>
                    </a:p>
                  </a:txBody>
                  <a:tcPr marL="68580" marR="68580" marT="0" marB="0"/>
                </a:tc>
              </a:tr>
            </a:tbl>
          </a:graphicData>
        </a:graphic>
      </p:graphicFrame>
    </p:spTree>
    <p:extLst>
      <p:ext uri="{BB962C8B-B14F-4D97-AF65-F5344CB8AC3E}">
        <p14:creationId xmlns:p14="http://schemas.microsoft.com/office/powerpoint/2010/main" val="4067929318"/>
      </p:ext>
    </p:extLst>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Compare Formative and Summative</a:t>
            </a:r>
            <a:endParaRPr lang="en-US" dirty="0"/>
          </a:p>
        </p:txBody>
      </p:sp>
      <p:graphicFrame>
        <p:nvGraphicFramePr>
          <p:cNvPr id="5" name="Table 4"/>
          <p:cNvGraphicFramePr>
            <a:graphicFrameLocks noGrp="1"/>
          </p:cNvGraphicFramePr>
          <p:nvPr>
            <p:extLst>
              <p:ext uri="{D42A27DB-BD31-4B8C-83A1-F6EECF244321}">
                <p14:modId xmlns:p14="http://schemas.microsoft.com/office/powerpoint/2010/main" val="3518015867"/>
              </p:ext>
            </p:extLst>
          </p:nvPr>
        </p:nvGraphicFramePr>
        <p:xfrm>
          <a:off x="1295400" y="1676400"/>
          <a:ext cx="7467600" cy="4829048"/>
        </p:xfrm>
        <a:graphic>
          <a:graphicData uri="http://schemas.openxmlformats.org/drawingml/2006/table">
            <a:tbl>
              <a:tblPr firstRow="1" firstCol="1" bandRow="1">
                <a:tableStyleId>{5C22544A-7EE6-4342-B048-85BDC9FD1C3A}</a:tableStyleId>
              </a:tblPr>
              <a:tblGrid>
                <a:gridCol w="2489200"/>
                <a:gridCol w="2489200"/>
                <a:gridCol w="2489200"/>
              </a:tblGrid>
              <a:tr h="736600">
                <a:tc gridSpan="3">
                  <a:txBody>
                    <a:bodyPr/>
                    <a:lstStyle/>
                    <a:p>
                      <a:pPr marL="0" marR="0" algn="ctr">
                        <a:lnSpc>
                          <a:spcPct val="115000"/>
                        </a:lnSpc>
                        <a:spcBef>
                          <a:spcPts val="0"/>
                        </a:spcBef>
                        <a:spcAft>
                          <a:spcPts val="0"/>
                        </a:spcAft>
                      </a:pPr>
                      <a:r>
                        <a:rPr lang="en-US" sz="2400" dirty="0">
                          <a:effectLst/>
                        </a:rPr>
                        <a:t>Comparison of Formative and Summative Assessment</a:t>
                      </a:r>
                      <a:endParaRPr lang="en-US" sz="2000" dirty="0">
                        <a:effectLst/>
                        <a:latin typeface="Calibri"/>
                        <a:ea typeface="Calibri"/>
                        <a:cs typeface="Times New Roman"/>
                      </a:endParaRPr>
                    </a:p>
                  </a:txBody>
                  <a:tcPr marL="68580" marR="68580" marT="0" marB="0" anchor="ctr"/>
                </a:tc>
                <a:tc hMerge="1">
                  <a:txBody>
                    <a:bodyPr/>
                    <a:lstStyle/>
                    <a:p>
                      <a:endParaRPr lang="en-US"/>
                    </a:p>
                  </a:txBody>
                  <a:tcPr/>
                </a:tc>
                <a:tc hMerge="1">
                  <a:txBody>
                    <a:bodyPr/>
                    <a:lstStyle/>
                    <a:p>
                      <a:endParaRPr lang="en-US"/>
                    </a:p>
                  </a:txBody>
                  <a:tcPr/>
                </a:tc>
              </a:tr>
              <a:tr h="812800">
                <a:tc>
                  <a:txBody>
                    <a:bodyPr/>
                    <a:lstStyle/>
                    <a:p>
                      <a:pPr marL="0" marR="0">
                        <a:lnSpc>
                          <a:spcPct val="115000"/>
                        </a:lnSpc>
                        <a:spcBef>
                          <a:spcPts val="0"/>
                        </a:spcBef>
                        <a:spcAft>
                          <a:spcPts val="0"/>
                        </a:spcAft>
                      </a:pPr>
                      <a:r>
                        <a:rPr lang="en-US" sz="1200" dirty="0">
                          <a:effectLst/>
                        </a:rPr>
                        <a:t> </a:t>
                      </a:r>
                      <a:endParaRPr lang="en-US" sz="1100" dirty="0">
                        <a:effectLst/>
                        <a:latin typeface="Calibri"/>
                        <a:ea typeface="Calibri"/>
                        <a:cs typeface="Times New Roman"/>
                      </a:endParaRPr>
                    </a:p>
                  </a:txBody>
                  <a:tcPr marL="68580" marR="68580" marT="0" marB="0"/>
                </a:tc>
                <a:tc>
                  <a:txBody>
                    <a:bodyPr/>
                    <a:lstStyle/>
                    <a:p>
                      <a:pPr marL="0" marR="0">
                        <a:lnSpc>
                          <a:spcPct val="115000"/>
                        </a:lnSpc>
                        <a:spcBef>
                          <a:spcPts val="0"/>
                        </a:spcBef>
                        <a:spcAft>
                          <a:spcPts val="0"/>
                        </a:spcAft>
                      </a:pPr>
                      <a:r>
                        <a:rPr lang="en-US" sz="1800">
                          <a:effectLst/>
                        </a:rPr>
                        <a:t>Formative Assessments</a:t>
                      </a:r>
                      <a:endParaRPr lang="en-US" sz="1600">
                        <a:effectLst/>
                        <a:latin typeface="Calibri"/>
                        <a:ea typeface="Calibri"/>
                        <a:cs typeface="Times New Roman"/>
                      </a:endParaRPr>
                    </a:p>
                  </a:txBody>
                  <a:tcPr marL="68580" marR="68580" marT="0" marB="0" anchor="ctr"/>
                </a:tc>
                <a:tc>
                  <a:txBody>
                    <a:bodyPr/>
                    <a:lstStyle/>
                    <a:p>
                      <a:pPr marL="0" marR="0">
                        <a:lnSpc>
                          <a:spcPct val="115000"/>
                        </a:lnSpc>
                        <a:spcBef>
                          <a:spcPts val="0"/>
                        </a:spcBef>
                        <a:spcAft>
                          <a:spcPts val="0"/>
                        </a:spcAft>
                      </a:pPr>
                      <a:r>
                        <a:rPr lang="en-US" sz="1800" dirty="0">
                          <a:effectLst/>
                        </a:rPr>
                        <a:t>Summative Assessments</a:t>
                      </a:r>
                      <a:endParaRPr lang="en-US" sz="1600" dirty="0">
                        <a:effectLst/>
                        <a:latin typeface="Calibri"/>
                        <a:ea typeface="Calibri"/>
                        <a:cs typeface="Times New Roman"/>
                      </a:endParaRPr>
                    </a:p>
                  </a:txBody>
                  <a:tcPr marL="68580" marR="68580" marT="0" marB="0" anchor="ctr"/>
                </a:tc>
              </a:tr>
              <a:tr h="812800">
                <a:tc>
                  <a:txBody>
                    <a:bodyPr/>
                    <a:lstStyle/>
                    <a:p>
                      <a:pPr marL="0" marR="0" algn="r">
                        <a:lnSpc>
                          <a:spcPct val="115000"/>
                        </a:lnSpc>
                        <a:spcBef>
                          <a:spcPts val="0"/>
                        </a:spcBef>
                        <a:spcAft>
                          <a:spcPts val="0"/>
                        </a:spcAft>
                      </a:pPr>
                      <a:r>
                        <a:rPr lang="en-US" sz="2000" dirty="0">
                          <a:effectLst/>
                        </a:rPr>
                        <a:t>Purpose</a:t>
                      </a:r>
                      <a:endParaRPr lang="en-US" sz="18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dirty="0">
                          <a:effectLst/>
                          <a:latin typeface="Calibri"/>
                          <a:ea typeface="Calibri"/>
                          <a:cs typeface="Times New Roman"/>
                        </a:rPr>
                        <a:t>To improve instruction and provide student feedback</a:t>
                      </a:r>
                      <a:endParaRPr lang="en-US" sz="14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To measure student competency</a:t>
                      </a:r>
                      <a:endParaRPr lang="en-US" sz="1400">
                        <a:effectLst/>
                        <a:latin typeface="Calibri"/>
                        <a:ea typeface="Calibri"/>
                        <a:cs typeface="Times New Roman"/>
                      </a:endParaRPr>
                    </a:p>
                  </a:txBody>
                  <a:tcPr marL="68580" marR="68580" marT="0" marB="0" anchor="ctr"/>
                </a:tc>
              </a:tr>
              <a:tr h="812800">
                <a:tc>
                  <a:txBody>
                    <a:bodyPr/>
                    <a:lstStyle/>
                    <a:p>
                      <a:pPr marL="0" marR="0" algn="r">
                        <a:lnSpc>
                          <a:spcPct val="115000"/>
                        </a:lnSpc>
                        <a:spcBef>
                          <a:spcPts val="0"/>
                        </a:spcBef>
                        <a:spcAft>
                          <a:spcPts val="0"/>
                        </a:spcAft>
                      </a:pPr>
                      <a:r>
                        <a:rPr lang="en-US" sz="2000" dirty="0">
                          <a:effectLst/>
                        </a:rPr>
                        <a:t>When administered</a:t>
                      </a:r>
                      <a:endParaRPr lang="en-US" sz="18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Ongoing throughout unit</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End of unit or course</a:t>
                      </a:r>
                      <a:endParaRPr lang="en-US" sz="1400">
                        <a:effectLst/>
                        <a:latin typeface="Calibri"/>
                        <a:ea typeface="Calibri"/>
                        <a:cs typeface="Times New Roman"/>
                      </a:endParaRPr>
                    </a:p>
                  </a:txBody>
                  <a:tcPr marL="68580" marR="68580" marT="0" marB="0" anchor="ctr"/>
                </a:tc>
              </a:tr>
              <a:tr h="812800">
                <a:tc>
                  <a:txBody>
                    <a:bodyPr/>
                    <a:lstStyle/>
                    <a:p>
                      <a:pPr marL="0" marR="0" algn="r">
                        <a:lnSpc>
                          <a:spcPct val="115000"/>
                        </a:lnSpc>
                        <a:spcBef>
                          <a:spcPts val="0"/>
                        </a:spcBef>
                        <a:spcAft>
                          <a:spcPts val="0"/>
                        </a:spcAft>
                      </a:pPr>
                      <a:r>
                        <a:rPr lang="en-US" sz="2000" dirty="0">
                          <a:effectLst/>
                        </a:rPr>
                        <a:t>How students use results</a:t>
                      </a:r>
                      <a:endParaRPr lang="en-US" sz="18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To self-monitor understanding</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To gauge their progress toward course or grade-level goals and benchmarks</a:t>
                      </a:r>
                      <a:endParaRPr lang="en-US" sz="1400">
                        <a:effectLst/>
                        <a:latin typeface="Calibri"/>
                        <a:ea typeface="Calibri"/>
                        <a:cs typeface="Times New Roman"/>
                      </a:endParaRPr>
                    </a:p>
                  </a:txBody>
                  <a:tcPr marL="68580" marR="68580" marT="0" marB="0" anchor="ctr"/>
                </a:tc>
              </a:tr>
              <a:tr h="812800">
                <a:tc>
                  <a:txBody>
                    <a:bodyPr/>
                    <a:lstStyle/>
                    <a:p>
                      <a:pPr marL="0" marR="0" algn="r">
                        <a:lnSpc>
                          <a:spcPct val="115000"/>
                        </a:lnSpc>
                        <a:spcBef>
                          <a:spcPts val="0"/>
                        </a:spcBef>
                        <a:spcAft>
                          <a:spcPts val="0"/>
                        </a:spcAft>
                      </a:pPr>
                      <a:r>
                        <a:rPr lang="en-US" sz="2000" dirty="0">
                          <a:effectLst/>
                        </a:rPr>
                        <a:t>How teachers use results</a:t>
                      </a:r>
                      <a:endParaRPr lang="en-US" sz="1800" dirty="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a:effectLst/>
                          <a:latin typeface="Calibri"/>
                          <a:ea typeface="Calibri"/>
                          <a:cs typeface="Times New Roman"/>
                        </a:rPr>
                        <a:t>To check for understanding</a:t>
                      </a:r>
                      <a:endParaRPr lang="en-US" sz="1400">
                        <a:effectLst/>
                        <a:latin typeface="Calibri"/>
                        <a:ea typeface="Calibri"/>
                        <a:cs typeface="Times New Roman"/>
                      </a:endParaRPr>
                    </a:p>
                  </a:txBody>
                  <a:tcPr marL="68580" marR="68580" marT="0" marB="0" anchor="ctr"/>
                </a:tc>
                <a:tc>
                  <a:txBody>
                    <a:bodyPr/>
                    <a:lstStyle/>
                    <a:p>
                      <a:pPr marL="0" marR="0" algn="ctr">
                        <a:lnSpc>
                          <a:spcPct val="115000"/>
                        </a:lnSpc>
                        <a:spcBef>
                          <a:spcPts val="0"/>
                        </a:spcBef>
                        <a:spcAft>
                          <a:spcPts val="0"/>
                        </a:spcAft>
                      </a:pPr>
                      <a:r>
                        <a:rPr lang="en-US" sz="1600" dirty="0">
                          <a:effectLst/>
                          <a:latin typeface="Calibri"/>
                          <a:ea typeface="Calibri"/>
                          <a:cs typeface="Times New Roman"/>
                        </a:rPr>
                        <a:t>For grades, promotion</a:t>
                      </a:r>
                      <a:endParaRPr lang="en-US" sz="1400" dirty="0">
                        <a:effectLst/>
                        <a:latin typeface="Calibri"/>
                        <a:ea typeface="Calibri"/>
                        <a:cs typeface="Times New Roman"/>
                      </a:endParaRPr>
                    </a:p>
                  </a:txBody>
                  <a:tcPr marL="68580" marR="68580" marT="0" marB="0" anchor="ctr"/>
                </a:tc>
              </a:tr>
            </a:tbl>
          </a:graphicData>
        </a:graphic>
      </p:graphicFrame>
    </p:spTree>
    <p:extLst>
      <p:ext uri="{BB962C8B-B14F-4D97-AF65-F5344CB8AC3E}">
        <p14:creationId xmlns:p14="http://schemas.microsoft.com/office/powerpoint/2010/main" val="597107824"/>
      </p:ext>
    </p:extLst>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Backward Design</a:t>
            </a:r>
            <a:endParaRPr lang="en-US" dirty="0"/>
          </a:p>
        </p:txBody>
      </p:sp>
      <p:sp>
        <p:nvSpPr>
          <p:cNvPr id="3" name="Content Placeholder 2"/>
          <p:cNvSpPr>
            <a:spLocks noGrp="1"/>
          </p:cNvSpPr>
          <p:nvPr>
            <p:ph idx="1"/>
          </p:nvPr>
        </p:nvSpPr>
        <p:spPr/>
        <p:txBody>
          <a:bodyPr/>
          <a:lstStyle/>
          <a:p>
            <a:r>
              <a:rPr lang="en-US" dirty="0" smtClean="0"/>
              <a:t>Wiggins and </a:t>
            </a:r>
            <a:r>
              <a:rPr lang="en-US" dirty="0" err="1" smtClean="0"/>
              <a:t>McTighe</a:t>
            </a:r>
            <a:endParaRPr lang="en-US" dirty="0"/>
          </a:p>
        </p:txBody>
      </p:sp>
      <p:sp>
        <p:nvSpPr>
          <p:cNvPr id="8" name="Rectangle 5"/>
          <p:cNvSpPr>
            <a:spLocks noChangeArrowheads="1"/>
          </p:cNvSpPr>
          <p:nvPr/>
        </p:nvSpPr>
        <p:spPr bwMode="auto">
          <a:xfrm>
            <a:off x="0" y="0"/>
            <a:ext cx="91440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9" name="Rectangle 8"/>
          <p:cNvSpPr>
            <a:spLocks noChangeArrowheads="1"/>
          </p:cNvSpPr>
          <p:nvPr/>
        </p:nvSpPr>
        <p:spPr bwMode="auto">
          <a:xfrm>
            <a:off x="0" y="4572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0" name="Rounded Rectangle 9"/>
          <p:cNvSpPr/>
          <p:nvPr/>
        </p:nvSpPr>
        <p:spPr>
          <a:xfrm>
            <a:off x="620306" y="2530240"/>
            <a:ext cx="2228509" cy="90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dirty="0">
                <a:effectLst/>
                <a:ea typeface="Calibri"/>
                <a:cs typeface="Times New Roman"/>
              </a:rPr>
              <a:t>Identify desired results.</a:t>
            </a:r>
          </a:p>
        </p:txBody>
      </p:sp>
      <p:sp>
        <p:nvSpPr>
          <p:cNvPr id="11" name="Rounded Rectangle 10"/>
          <p:cNvSpPr/>
          <p:nvPr/>
        </p:nvSpPr>
        <p:spPr>
          <a:xfrm>
            <a:off x="3280785" y="3681137"/>
            <a:ext cx="2228509" cy="90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effectLst/>
                <a:ea typeface="Calibri"/>
                <a:cs typeface="Times New Roman"/>
              </a:rPr>
              <a:t>Determine acceptable evidence.</a:t>
            </a:r>
          </a:p>
        </p:txBody>
      </p:sp>
      <p:sp>
        <p:nvSpPr>
          <p:cNvPr id="12" name="Rounded Rectangle 11"/>
          <p:cNvSpPr/>
          <p:nvPr/>
        </p:nvSpPr>
        <p:spPr>
          <a:xfrm>
            <a:off x="5715000" y="4876800"/>
            <a:ext cx="2228509" cy="904875"/>
          </a:xfrm>
          <a:prstGeom prst="roundRect">
            <a:avLst/>
          </a:prstGeom>
        </p:spPr>
        <p:style>
          <a:lnRef idx="2">
            <a:schemeClr val="accent1">
              <a:shade val="50000"/>
            </a:schemeClr>
          </a:lnRef>
          <a:fillRef idx="1">
            <a:schemeClr val="accent1"/>
          </a:fillRef>
          <a:effectRef idx="0">
            <a:schemeClr val="accent1"/>
          </a:effectRef>
          <a:fontRef idx="minor">
            <a:schemeClr val="lt1"/>
          </a:fontRef>
        </p:style>
        <p:txBody>
          <a:bodyPr rot="0" spcFirstLastPara="0" vert="horz" wrap="square" lIns="91440" tIns="45720" rIns="91440" bIns="45720" numCol="1" spcCol="0" rtlCol="0" fromWordArt="0" anchor="ctr" anchorCtr="0" forceAA="0" compatLnSpc="1">
            <a:prstTxWarp prst="textNoShape">
              <a:avLst/>
            </a:prstTxWarp>
            <a:noAutofit/>
          </a:bodyPr>
          <a:lstStyle/>
          <a:p>
            <a:pPr marL="0" marR="0" algn="ctr">
              <a:lnSpc>
                <a:spcPct val="115000"/>
              </a:lnSpc>
              <a:spcBef>
                <a:spcPts val="0"/>
              </a:spcBef>
              <a:spcAft>
                <a:spcPts val="1000"/>
              </a:spcAft>
            </a:pPr>
            <a:r>
              <a:rPr lang="en-US" sz="1600" dirty="0">
                <a:effectLst/>
                <a:ea typeface="Calibri"/>
                <a:cs typeface="Times New Roman"/>
              </a:rPr>
              <a:t>Plan learning experiences and instruction</a:t>
            </a:r>
            <a:r>
              <a:rPr lang="en-US" sz="1100" dirty="0">
                <a:effectLst/>
                <a:ea typeface="Calibri"/>
                <a:cs typeface="Times New Roman"/>
              </a:rPr>
              <a:t>.</a:t>
            </a:r>
          </a:p>
        </p:txBody>
      </p:sp>
      <p:sp>
        <p:nvSpPr>
          <p:cNvPr id="16" name="Rectangle 18"/>
          <p:cNvSpPr>
            <a:spLocks noChangeArrowheads="1"/>
          </p:cNvSpPr>
          <p:nvPr/>
        </p:nvSpPr>
        <p:spPr bwMode="auto">
          <a:xfrm>
            <a:off x="152400" y="609600"/>
            <a:ext cx="9144000" cy="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US" sz="1800" b="0" i="0" u="none" strike="noStrike" cap="none" normalizeH="0" baseline="0" smtClean="0">
              <a:ln>
                <a:noFill/>
              </a:ln>
              <a:solidFill>
                <a:schemeClr val="tx1"/>
              </a:solidFill>
              <a:effectLst/>
              <a:latin typeface="Arial" pitchFamily="34" charset="0"/>
              <a:cs typeface="Arial" pitchFamily="34" charset="0"/>
            </a:endParaRPr>
          </a:p>
        </p:txBody>
      </p:sp>
      <p:sp>
        <p:nvSpPr>
          <p:cNvPr id="17" name="Bent-Up Arrow 16"/>
          <p:cNvSpPr/>
          <p:nvPr/>
        </p:nvSpPr>
        <p:spPr>
          <a:xfrm flipV="1">
            <a:off x="3252039" y="2819400"/>
            <a:ext cx="1143000" cy="457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Bent-Up Arrow 17"/>
          <p:cNvSpPr/>
          <p:nvPr/>
        </p:nvSpPr>
        <p:spPr>
          <a:xfrm flipV="1">
            <a:off x="5715000" y="4128812"/>
            <a:ext cx="1143000" cy="457200"/>
          </a:xfrm>
          <a:prstGeom prst="bentUp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933450393"/>
      </p:ext>
    </p:extLst>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Formative Assessments in Use</a:t>
            </a:r>
            <a:endParaRPr lang="en-US" dirty="0"/>
          </a:p>
        </p:txBody>
      </p:sp>
      <p:sp>
        <p:nvSpPr>
          <p:cNvPr id="3" name="Content Placeholder 2"/>
          <p:cNvSpPr>
            <a:spLocks noGrp="1"/>
          </p:cNvSpPr>
          <p:nvPr>
            <p:ph idx="1"/>
          </p:nvPr>
        </p:nvSpPr>
        <p:spPr/>
        <p:txBody>
          <a:bodyPr>
            <a:normAutofit/>
          </a:bodyPr>
          <a:lstStyle/>
          <a:p>
            <a:r>
              <a:rPr lang="en-US" dirty="0" err="1" smtClean="0"/>
              <a:t>Wortmann</a:t>
            </a:r>
            <a:r>
              <a:rPr lang="en-US" dirty="0" smtClean="0"/>
              <a:t>:  Two examples </a:t>
            </a:r>
            <a:r>
              <a:rPr lang="en-US" dirty="0"/>
              <a:t>of formative assessments </a:t>
            </a:r>
            <a:r>
              <a:rPr lang="en-US" dirty="0" smtClean="0"/>
              <a:t>used in class </a:t>
            </a:r>
            <a:r>
              <a:rPr lang="en-US" dirty="0"/>
              <a:t>to inform </a:t>
            </a:r>
            <a:r>
              <a:rPr lang="en-US" dirty="0" smtClean="0"/>
              <a:t>instruction</a:t>
            </a:r>
          </a:p>
          <a:p>
            <a:pPr lvl="1"/>
            <a:r>
              <a:rPr lang="en-US" dirty="0"/>
              <a:t>Prior Knowledge Probes</a:t>
            </a:r>
          </a:p>
          <a:p>
            <a:pPr lvl="1"/>
            <a:r>
              <a:rPr lang="en-US" dirty="0"/>
              <a:t>Show digital evidence of learning – lab </a:t>
            </a:r>
            <a:r>
              <a:rPr lang="en-US" dirty="0" smtClean="0"/>
              <a:t>work</a:t>
            </a:r>
            <a:endParaRPr lang="en-US" dirty="0"/>
          </a:p>
          <a:p>
            <a:r>
              <a:rPr lang="en-US" dirty="0" smtClean="0"/>
              <a:t>Your Quad:  Generate </a:t>
            </a:r>
            <a:r>
              <a:rPr lang="en-US" dirty="0"/>
              <a:t>a list of at least five successful formative assessment strategies you use to inform your </a:t>
            </a:r>
            <a:r>
              <a:rPr lang="en-US" dirty="0" smtClean="0"/>
              <a:t>teaching</a:t>
            </a:r>
          </a:p>
          <a:p>
            <a:r>
              <a:rPr lang="en-US" dirty="0" smtClean="0"/>
              <a:t>Google Presentation</a:t>
            </a:r>
          </a:p>
          <a:p>
            <a:pPr lvl="1"/>
            <a:r>
              <a:rPr lang="en-US" dirty="0" smtClean="0"/>
              <a:t>Share with </a:t>
            </a:r>
            <a:r>
              <a:rPr lang="en-US" dirty="0" err="1" smtClean="0"/>
              <a:t>gail.wortmann</a:t>
            </a:r>
            <a:r>
              <a:rPr lang="en-US" dirty="0" smtClean="0"/>
              <a:t>@?</a:t>
            </a:r>
            <a:endParaRPr lang="en-US" dirty="0"/>
          </a:p>
          <a:p>
            <a:endParaRPr lang="en-US" dirty="0"/>
          </a:p>
        </p:txBody>
      </p:sp>
      <p:pic>
        <p:nvPicPr>
          <p:cNvPr id="5122"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15000" y="4648200"/>
            <a:ext cx="2996648" cy="20574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407898406"/>
      </p:ext>
    </p:extLst>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a:t>
            </a:r>
            <a:endParaRPr lang="en-US" dirty="0"/>
          </a:p>
        </p:txBody>
      </p:sp>
      <p:sp>
        <p:nvSpPr>
          <p:cNvPr id="3" name="Content Placeholder 2"/>
          <p:cNvSpPr>
            <a:spLocks noGrp="1"/>
          </p:cNvSpPr>
          <p:nvPr>
            <p:ph idx="1"/>
          </p:nvPr>
        </p:nvSpPr>
        <p:spPr>
          <a:xfrm>
            <a:off x="457200" y="1600200"/>
            <a:ext cx="8534400" cy="4755360"/>
          </a:xfrm>
        </p:spPr>
        <p:txBody>
          <a:bodyPr>
            <a:normAutofit/>
          </a:bodyPr>
          <a:lstStyle/>
          <a:p>
            <a:r>
              <a:rPr lang="en-US" dirty="0"/>
              <a:t>T</a:t>
            </a:r>
            <a:r>
              <a:rPr lang="en-US" dirty="0" smtClean="0"/>
              <a:t>here </a:t>
            </a:r>
            <a:r>
              <a:rPr lang="en-US" dirty="0"/>
              <a:t>is formative assessment going on at Anamosa HS.  </a:t>
            </a:r>
            <a:endParaRPr lang="en-US" dirty="0" smtClean="0"/>
          </a:p>
          <a:p>
            <a:pPr lvl="1"/>
            <a:r>
              <a:rPr lang="en-US" dirty="0" smtClean="0"/>
              <a:t>How </a:t>
            </a:r>
            <a:r>
              <a:rPr lang="en-US" dirty="0"/>
              <a:t>can we take what we know and do and expand it?  </a:t>
            </a:r>
            <a:endParaRPr lang="en-US" dirty="0" smtClean="0"/>
          </a:p>
          <a:p>
            <a:pPr lvl="1"/>
            <a:r>
              <a:rPr lang="en-US" dirty="0" smtClean="0"/>
              <a:t>How </a:t>
            </a:r>
            <a:r>
              <a:rPr lang="en-US" dirty="0"/>
              <a:t>can we be more </a:t>
            </a:r>
            <a:r>
              <a:rPr lang="en-US" dirty="0" smtClean="0"/>
              <a:t>deliberate </a:t>
            </a:r>
            <a:r>
              <a:rPr lang="en-US" dirty="0"/>
              <a:t>in our work and use consistent feedback to adjust instruction?</a:t>
            </a:r>
          </a:p>
          <a:p>
            <a:r>
              <a:rPr lang="en-US" dirty="0"/>
              <a:t>More examples:  </a:t>
            </a:r>
            <a:endParaRPr lang="en-US" dirty="0" smtClean="0"/>
          </a:p>
          <a:p>
            <a:pPr lvl="1"/>
            <a:r>
              <a:rPr lang="en-US" dirty="0" smtClean="0"/>
              <a:t>Redo </a:t>
            </a:r>
            <a:r>
              <a:rPr lang="en-US" dirty="0"/>
              <a:t>and resubmit; Reasoning for Points</a:t>
            </a:r>
          </a:p>
          <a:p>
            <a:r>
              <a:rPr lang="en-US" dirty="0"/>
              <a:t>Who owns the responsibility?  </a:t>
            </a:r>
            <a:endParaRPr lang="en-US" dirty="0" smtClean="0"/>
          </a:p>
          <a:p>
            <a:pPr lvl="1"/>
            <a:r>
              <a:rPr lang="en-US" dirty="0" smtClean="0"/>
              <a:t>Students </a:t>
            </a:r>
            <a:r>
              <a:rPr lang="en-US" dirty="0"/>
              <a:t>and </a:t>
            </a:r>
            <a:r>
              <a:rPr lang="en-US" dirty="0" smtClean="0"/>
              <a:t>self-directedness</a:t>
            </a:r>
            <a:endParaRPr lang="en-US" dirty="0"/>
          </a:p>
          <a:p>
            <a:endParaRPr lang="en-US" dirty="0"/>
          </a:p>
        </p:txBody>
      </p:sp>
    </p:spTree>
    <p:extLst>
      <p:ext uri="{BB962C8B-B14F-4D97-AF65-F5344CB8AC3E}">
        <p14:creationId xmlns:p14="http://schemas.microsoft.com/office/powerpoint/2010/main" val="3844610240"/>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Fill the gap…</a:t>
            </a:r>
            <a:endParaRPr lang="en-US" dirty="0"/>
          </a:p>
        </p:txBody>
      </p:sp>
      <p:sp>
        <p:nvSpPr>
          <p:cNvPr id="3" name="Content Placeholder 2"/>
          <p:cNvSpPr>
            <a:spLocks noGrp="1"/>
          </p:cNvSpPr>
          <p:nvPr>
            <p:ph idx="1"/>
          </p:nvPr>
        </p:nvSpPr>
        <p:spPr/>
        <p:txBody>
          <a:bodyPr/>
          <a:lstStyle/>
          <a:p>
            <a:r>
              <a:rPr lang="en-US" dirty="0"/>
              <a:t>Plan instruction and develop curriculum to close the gap between what they know and what they need to know</a:t>
            </a:r>
          </a:p>
          <a:p>
            <a:endParaRPr lang="en-US" dirty="0"/>
          </a:p>
        </p:txBody>
      </p:sp>
    </p:spTree>
    <p:extLst>
      <p:ext uri="{BB962C8B-B14F-4D97-AF65-F5344CB8AC3E}">
        <p14:creationId xmlns:p14="http://schemas.microsoft.com/office/powerpoint/2010/main" val="2691035034"/>
      </p:ext>
    </p:extLst>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Differentiate</a:t>
            </a:r>
            <a:endParaRPr lang="en-US" dirty="0"/>
          </a:p>
        </p:txBody>
      </p:sp>
      <p:sp>
        <p:nvSpPr>
          <p:cNvPr id="3" name="Content Placeholder 2"/>
          <p:cNvSpPr>
            <a:spLocks noGrp="1"/>
          </p:cNvSpPr>
          <p:nvPr>
            <p:ph idx="1"/>
          </p:nvPr>
        </p:nvSpPr>
        <p:spPr/>
        <p:txBody>
          <a:bodyPr>
            <a:normAutofit lnSpcReduction="10000"/>
          </a:bodyPr>
          <a:lstStyle/>
          <a:p>
            <a:r>
              <a:rPr lang="en-US" dirty="0"/>
              <a:t>Differentiate the content, process, or products </a:t>
            </a:r>
          </a:p>
          <a:p>
            <a:r>
              <a:rPr lang="en-US" dirty="0" smtClean="0"/>
              <a:t>Use wide </a:t>
            </a:r>
            <a:r>
              <a:rPr lang="en-US" dirty="0"/>
              <a:t>variety of assessment </a:t>
            </a:r>
            <a:r>
              <a:rPr lang="en-US" dirty="0" smtClean="0"/>
              <a:t>systems</a:t>
            </a:r>
          </a:p>
          <a:p>
            <a:pPr lvl="1"/>
            <a:r>
              <a:rPr lang="en-US" dirty="0" smtClean="0"/>
              <a:t>Learn </a:t>
            </a:r>
            <a:r>
              <a:rPr lang="en-US" dirty="0"/>
              <a:t>whether </a:t>
            </a:r>
            <a:r>
              <a:rPr lang="en-US" dirty="0" smtClean="0"/>
              <a:t>instructional </a:t>
            </a:r>
            <a:r>
              <a:rPr lang="en-US" dirty="0"/>
              <a:t>interventions, modifications, accommodations, and extensions are working</a:t>
            </a:r>
          </a:p>
          <a:p>
            <a:r>
              <a:rPr lang="en-US" dirty="0"/>
              <a:t>Data-based decision </a:t>
            </a:r>
            <a:r>
              <a:rPr lang="en-US" dirty="0" smtClean="0"/>
              <a:t>making</a:t>
            </a:r>
          </a:p>
          <a:p>
            <a:pPr lvl="1"/>
            <a:r>
              <a:rPr lang="en-US" dirty="0" smtClean="0"/>
              <a:t>Use </a:t>
            </a:r>
            <a:r>
              <a:rPr lang="en-US" dirty="0"/>
              <a:t>data to make decisions in order to personalize instruction</a:t>
            </a:r>
          </a:p>
          <a:p>
            <a:r>
              <a:rPr lang="en-US" dirty="0"/>
              <a:t>Advocate for </a:t>
            </a:r>
            <a:r>
              <a:rPr lang="en-US" dirty="0" smtClean="0"/>
              <a:t>precision-teaching</a:t>
            </a:r>
          </a:p>
          <a:p>
            <a:pPr lvl="1"/>
            <a:r>
              <a:rPr lang="en-US" dirty="0" smtClean="0"/>
              <a:t>Data-driven</a:t>
            </a:r>
            <a:r>
              <a:rPr lang="en-US" dirty="0"/>
              <a:t>;</a:t>
            </a:r>
            <a:r>
              <a:rPr lang="en-US" dirty="0" smtClean="0"/>
              <a:t> </a:t>
            </a:r>
            <a:r>
              <a:rPr lang="en-US" dirty="0"/>
              <a:t>provides feedback to students to monitor their own learning</a:t>
            </a:r>
          </a:p>
          <a:p>
            <a:endParaRPr lang="en-US" dirty="0"/>
          </a:p>
        </p:txBody>
      </p:sp>
    </p:spTree>
    <p:extLst>
      <p:ext uri="{BB962C8B-B14F-4D97-AF65-F5344CB8AC3E}">
        <p14:creationId xmlns:p14="http://schemas.microsoft.com/office/powerpoint/2010/main" val="334214014"/>
      </p:ext>
    </p:extLst>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What Successful Students Do</a:t>
            </a:r>
            <a:endParaRPr lang="en-US" dirty="0"/>
          </a:p>
        </p:txBody>
      </p:sp>
      <p:sp>
        <p:nvSpPr>
          <p:cNvPr id="3" name="Content Placeholder 2"/>
          <p:cNvSpPr>
            <a:spLocks noGrp="1"/>
          </p:cNvSpPr>
          <p:nvPr>
            <p:ph idx="1"/>
          </p:nvPr>
        </p:nvSpPr>
        <p:spPr>
          <a:xfrm>
            <a:off x="457200" y="1600200"/>
            <a:ext cx="4419600" cy="4755360"/>
          </a:xfrm>
        </p:spPr>
        <p:txBody>
          <a:bodyPr>
            <a:normAutofit/>
          </a:bodyPr>
          <a:lstStyle/>
          <a:p>
            <a:pPr>
              <a:buFont typeface="Arial" pitchFamily="34" charset="0"/>
              <a:buChar char="•"/>
            </a:pPr>
            <a:r>
              <a:rPr lang="en-US" dirty="0" smtClean="0"/>
              <a:t>Restate </a:t>
            </a:r>
            <a:r>
              <a:rPr lang="en-US" dirty="0"/>
              <a:t>sections of material in own </a:t>
            </a:r>
            <a:r>
              <a:rPr lang="en-US" dirty="0" smtClean="0"/>
              <a:t>words</a:t>
            </a:r>
          </a:p>
          <a:p>
            <a:pPr>
              <a:buFont typeface="Arial" pitchFamily="34" charset="0"/>
              <a:buChar char="•"/>
            </a:pPr>
            <a:r>
              <a:rPr lang="en-US" dirty="0"/>
              <a:t>A</a:t>
            </a:r>
            <a:r>
              <a:rPr lang="en-US" dirty="0" smtClean="0"/>
              <a:t>sk </a:t>
            </a:r>
            <a:r>
              <a:rPr lang="en-US" dirty="0"/>
              <a:t>themselves questions about </a:t>
            </a:r>
            <a:r>
              <a:rPr lang="en-US" dirty="0" smtClean="0"/>
              <a:t>material</a:t>
            </a:r>
          </a:p>
          <a:p>
            <a:pPr>
              <a:buFont typeface="Arial" pitchFamily="34" charset="0"/>
              <a:buChar char="•"/>
            </a:pPr>
            <a:r>
              <a:rPr lang="en-US" dirty="0"/>
              <a:t>G</a:t>
            </a:r>
            <a:r>
              <a:rPr lang="en-US" dirty="0" smtClean="0"/>
              <a:t>ive </a:t>
            </a:r>
            <a:r>
              <a:rPr lang="en-US" dirty="0"/>
              <a:t>examples that relate to what they </a:t>
            </a:r>
            <a:r>
              <a:rPr lang="en-US" dirty="0" smtClean="0"/>
              <a:t>are reading</a:t>
            </a:r>
          </a:p>
        </p:txBody>
      </p:sp>
      <p:pic>
        <p:nvPicPr>
          <p:cNvPr id="6148" name="Picture 4"/>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86600" y="4381499"/>
            <a:ext cx="1828800" cy="215152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5" name="TextBox 4"/>
          <p:cNvSpPr txBox="1"/>
          <p:nvPr/>
        </p:nvSpPr>
        <p:spPr>
          <a:xfrm>
            <a:off x="5257800" y="4895671"/>
            <a:ext cx="1655518" cy="1200329"/>
          </a:xfrm>
          <a:prstGeom prst="rect">
            <a:avLst/>
          </a:prstGeom>
          <a:noFill/>
        </p:spPr>
        <p:txBody>
          <a:bodyPr wrap="none" rtlCol="0">
            <a:spAutoFit/>
          </a:bodyPr>
          <a:lstStyle/>
          <a:p>
            <a:pPr algn="r"/>
            <a:r>
              <a:rPr lang="en-US" sz="2400" dirty="0" smtClean="0"/>
              <a:t>Cornell </a:t>
            </a:r>
          </a:p>
          <a:p>
            <a:pPr algn="r"/>
            <a:r>
              <a:rPr lang="en-US" sz="2400" dirty="0" smtClean="0"/>
              <a:t>Note-taking</a:t>
            </a:r>
          </a:p>
          <a:p>
            <a:pPr algn="r"/>
            <a:r>
              <a:rPr lang="en-US" sz="2400" dirty="0" smtClean="0"/>
              <a:t>System</a:t>
            </a:r>
            <a:endParaRPr lang="en-US" sz="2400" dirty="0"/>
          </a:p>
        </p:txBody>
      </p:sp>
      <p:sp>
        <p:nvSpPr>
          <p:cNvPr id="6" name="Rectangle 5"/>
          <p:cNvSpPr/>
          <p:nvPr/>
        </p:nvSpPr>
        <p:spPr>
          <a:xfrm>
            <a:off x="5105400" y="3962400"/>
            <a:ext cx="3810000" cy="304800"/>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02225557"/>
      </p:ext>
    </p:extLst>
  </p:cSld>
  <p:clrMapOvr>
    <a:masterClrMapping/>
  </p:clrMapOvr>
  <mc:AlternateContent xmlns:mc="http://schemas.openxmlformats.org/markup-compatibility/2006" xmlns:p14="http://schemas.microsoft.com/office/powerpoint/2010/main">
    <mc:Choice Requires="p14">
      <p:transition spd="slow" p14:dur="2000"/>
    </mc:Choice>
    <mc:Fallback xmlns="">
      <p:transition spd="slow"/>
    </mc:Fallback>
  </mc:AlternateContent>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Formative Assessment Examples</a:t>
            </a:r>
            <a:endParaRPr lang="en-US" dirty="0"/>
          </a:p>
        </p:txBody>
      </p:sp>
      <p:sp>
        <p:nvSpPr>
          <p:cNvPr id="3" name="Content Placeholder 2"/>
          <p:cNvSpPr>
            <a:spLocks noGrp="1"/>
          </p:cNvSpPr>
          <p:nvPr>
            <p:ph idx="1"/>
          </p:nvPr>
        </p:nvSpPr>
        <p:spPr/>
        <p:txBody>
          <a:bodyPr/>
          <a:lstStyle/>
          <a:p>
            <a:r>
              <a:rPr lang="en-US" dirty="0"/>
              <a:t>Put into place</a:t>
            </a:r>
          </a:p>
          <a:p>
            <a:pPr lvl="1"/>
            <a:r>
              <a:rPr lang="en-US" dirty="0"/>
              <a:t>T.I.’s ____________   Can’t continue without T.I. from teacher or team leader</a:t>
            </a:r>
          </a:p>
          <a:p>
            <a:r>
              <a:rPr lang="en-US" dirty="0"/>
              <a:t>Students can monitor their own progress </a:t>
            </a:r>
            <a:r>
              <a:rPr lang="en-US" dirty="0" smtClean="0"/>
              <a:t>by </a:t>
            </a:r>
            <a:r>
              <a:rPr lang="en-US" dirty="0"/>
              <a:t>looking at results on periodic quizzes (learning quizzes) and performance </a:t>
            </a:r>
            <a:r>
              <a:rPr lang="en-US" dirty="0" smtClean="0"/>
              <a:t>tasks</a:t>
            </a:r>
          </a:p>
          <a:p>
            <a:r>
              <a:rPr lang="en-US" dirty="0" smtClean="0"/>
              <a:t>Exit cards (Google Forms)</a:t>
            </a:r>
            <a:endParaRPr lang="en-US" dirty="0"/>
          </a:p>
        </p:txBody>
      </p:sp>
    </p:spTree>
    <p:extLst>
      <p:ext uri="{BB962C8B-B14F-4D97-AF65-F5344CB8AC3E}">
        <p14:creationId xmlns:p14="http://schemas.microsoft.com/office/powerpoint/2010/main" val="1125088414"/>
      </p:ext>
    </p:extLst>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Evidence-based Teaching</a:t>
            </a:r>
            <a:endParaRPr lang="en-US" dirty="0"/>
          </a:p>
        </p:txBody>
      </p:sp>
      <p:sp>
        <p:nvSpPr>
          <p:cNvPr id="3" name="Content Placeholder 2"/>
          <p:cNvSpPr>
            <a:spLocks noGrp="1"/>
          </p:cNvSpPr>
          <p:nvPr>
            <p:ph idx="1"/>
          </p:nvPr>
        </p:nvSpPr>
        <p:spPr>
          <a:xfrm>
            <a:off x="762000" y="1600200"/>
            <a:ext cx="8229600" cy="4755360"/>
          </a:xfrm>
        </p:spPr>
        <p:txBody>
          <a:bodyPr>
            <a:normAutofit fontScale="92500" lnSpcReduction="20000"/>
          </a:bodyPr>
          <a:lstStyle/>
          <a:p>
            <a:r>
              <a:rPr lang="en-US" dirty="0" smtClean="0"/>
              <a:t>Essential </a:t>
            </a:r>
            <a:r>
              <a:rPr lang="en-US" dirty="0"/>
              <a:t>question </a:t>
            </a:r>
            <a:r>
              <a:rPr lang="en-US" dirty="0" smtClean="0"/>
              <a:t>test</a:t>
            </a:r>
            <a:endParaRPr lang="en-US" dirty="0"/>
          </a:p>
          <a:p>
            <a:r>
              <a:rPr lang="en-US" dirty="0"/>
              <a:t>P</a:t>
            </a:r>
            <a:r>
              <a:rPr lang="en-US" dirty="0" smtClean="0"/>
              <a:t>urpose </a:t>
            </a:r>
            <a:r>
              <a:rPr lang="en-US" dirty="0"/>
              <a:t>of an </a:t>
            </a:r>
            <a:r>
              <a:rPr lang="en-US" dirty="0" smtClean="0"/>
              <a:t>assessment: </a:t>
            </a:r>
            <a:r>
              <a:rPr lang="en-US" dirty="0"/>
              <a:t>s</a:t>
            </a:r>
            <a:r>
              <a:rPr lang="en-US" dirty="0" smtClean="0"/>
              <a:t>how </a:t>
            </a:r>
            <a:r>
              <a:rPr lang="en-US" dirty="0"/>
              <a:t>evidence of </a:t>
            </a:r>
            <a:r>
              <a:rPr lang="en-US" dirty="0" smtClean="0"/>
              <a:t>learning</a:t>
            </a:r>
          </a:p>
          <a:p>
            <a:r>
              <a:rPr lang="en-US" dirty="0" smtClean="0"/>
              <a:t>For </a:t>
            </a:r>
            <a:r>
              <a:rPr lang="en-US" dirty="0"/>
              <a:t>your final unit grade, you are to choose one of the essential questions and show evidence that you now understand the answer to the question.  You can choose to present via multimedia or you can simply write an essay or a blog post.  The method you choose to use to show evidence of your knowledge is flexible and allows you to showcase your talents and skills.  Your instructor will be looking for evidence of your knowledge and understanding of the unit concepts. </a:t>
            </a:r>
          </a:p>
          <a:p>
            <a:endParaRPr lang="en-US" dirty="0"/>
          </a:p>
          <a:p>
            <a:endParaRPr lang="en-US" dirty="0"/>
          </a:p>
        </p:txBody>
      </p:sp>
      <p:pic>
        <p:nvPicPr>
          <p:cNvPr id="4" name="Picture 3"/>
          <p:cNvPicPr/>
          <p:nvPr/>
        </p:nvPicPr>
        <p:blipFill>
          <a:blip r:embed="rId2"/>
          <a:stretch>
            <a:fillRect/>
          </a:stretch>
        </p:blipFill>
        <p:spPr>
          <a:xfrm>
            <a:off x="7072745" y="76200"/>
            <a:ext cx="1905000" cy="1066800"/>
          </a:xfrm>
          <a:prstGeom prst="rect">
            <a:avLst/>
          </a:prstGeom>
        </p:spPr>
      </p:pic>
    </p:spTree>
    <p:extLst>
      <p:ext uri="{BB962C8B-B14F-4D97-AF65-F5344CB8AC3E}">
        <p14:creationId xmlns:p14="http://schemas.microsoft.com/office/powerpoint/2010/main" val="384583465"/>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Research-based…</a:t>
            </a:r>
            <a:endParaRPr lang="en-US" dirty="0"/>
          </a:p>
        </p:txBody>
      </p:sp>
      <p:sp>
        <p:nvSpPr>
          <p:cNvPr id="3" name="Content Placeholder 2"/>
          <p:cNvSpPr>
            <a:spLocks noGrp="1"/>
          </p:cNvSpPr>
          <p:nvPr>
            <p:ph idx="1"/>
          </p:nvPr>
        </p:nvSpPr>
        <p:spPr/>
        <p:txBody>
          <a:bodyPr>
            <a:normAutofit/>
          </a:bodyPr>
          <a:lstStyle/>
          <a:p>
            <a:r>
              <a:rPr lang="en-US" dirty="0"/>
              <a:t>E</a:t>
            </a:r>
            <a:r>
              <a:rPr lang="en-US" dirty="0" smtClean="0"/>
              <a:t>vidence shows </a:t>
            </a:r>
            <a:r>
              <a:rPr lang="en-US" dirty="0"/>
              <a:t>high quality formative assessment </a:t>
            </a:r>
            <a:r>
              <a:rPr lang="en-US" dirty="0" smtClean="0"/>
              <a:t>has </a:t>
            </a:r>
            <a:r>
              <a:rPr lang="en-US" dirty="0"/>
              <a:t>powerful impact on student </a:t>
            </a:r>
            <a:r>
              <a:rPr lang="en-US" dirty="0" smtClean="0"/>
              <a:t>learning</a:t>
            </a:r>
          </a:p>
          <a:p>
            <a:r>
              <a:rPr lang="en-US" dirty="0" smtClean="0"/>
              <a:t>Effect size </a:t>
            </a:r>
            <a:r>
              <a:rPr lang="en-US" dirty="0"/>
              <a:t>between 0.4 and </a:t>
            </a:r>
            <a:r>
              <a:rPr lang="en-US" dirty="0" smtClean="0"/>
              <a:t>0.7 (larger </a:t>
            </a:r>
            <a:r>
              <a:rPr lang="en-US" dirty="0"/>
              <a:t>than most known educational </a:t>
            </a:r>
            <a:r>
              <a:rPr lang="en-US" dirty="0" smtClean="0"/>
              <a:t>interventions)</a:t>
            </a:r>
          </a:p>
          <a:p>
            <a:r>
              <a:rPr lang="en-US" dirty="0"/>
              <a:t>P</a:t>
            </a:r>
            <a:r>
              <a:rPr lang="en-US" dirty="0" smtClean="0"/>
              <a:t>articularly </a:t>
            </a:r>
            <a:r>
              <a:rPr lang="en-US" dirty="0"/>
              <a:t>effective for students who have not done well in </a:t>
            </a:r>
            <a:r>
              <a:rPr lang="en-US" dirty="0" smtClean="0"/>
              <a:t>school</a:t>
            </a:r>
          </a:p>
          <a:p>
            <a:pPr marL="68580" indent="0" algn="r">
              <a:buNone/>
            </a:pPr>
            <a:r>
              <a:rPr lang="en-US" dirty="0" smtClean="0"/>
              <a:t>Black </a:t>
            </a:r>
            <a:r>
              <a:rPr lang="en-US" dirty="0"/>
              <a:t>and </a:t>
            </a:r>
            <a:r>
              <a:rPr lang="en-US" dirty="0" smtClean="0"/>
              <a:t>William</a:t>
            </a:r>
            <a:endParaRPr lang="en-US" dirty="0"/>
          </a:p>
        </p:txBody>
      </p:sp>
    </p:spTree>
    <p:extLst>
      <p:ext uri="{BB962C8B-B14F-4D97-AF65-F5344CB8AC3E}">
        <p14:creationId xmlns:p14="http://schemas.microsoft.com/office/powerpoint/2010/main" val="2121163928"/>
      </p:ext>
    </p:extLst>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IMPORTANT CHALLENGE: Build a Bridge	</a:t>
            </a:r>
            <a:endParaRPr lang="en-US" dirty="0"/>
          </a:p>
        </p:txBody>
      </p:sp>
      <p:sp>
        <p:nvSpPr>
          <p:cNvPr id="3" name="Content Placeholder 2"/>
          <p:cNvSpPr>
            <a:spLocks noGrp="1"/>
          </p:cNvSpPr>
          <p:nvPr>
            <p:ph idx="1"/>
          </p:nvPr>
        </p:nvSpPr>
        <p:spPr/>
        <p:txBody>
          <a:bodyPr>
            <a:normAutofit/>
          </a:bodyPr>
          <a:lstStyle/>
          <a:p>
            <a:pPr marL="68580" indent="0" algn="ctr">
              <a:buNone/>
            </a:pPr>
            <a:r>
              <a:rPr lang="en-US" sz="4400" dirty="0" smtClean="0"/>
              <a:t>Assessment </a:t>
            </a:r>
            <a:r>
              <a:rPr lang="en-US" sz="4400" i="1" dirty="0" smtClean="0"/>
              <a:t>for </a:t>
            </a:r>
            <a:r>
              <a:rPr lang="en-US" sz="4400" dirty="0" smtClean="0"/>
              <a:t>Learning</a:t>
            </a:r>
          </a:p>
          <a:p>
            <a:pPr marL="68580" indent="0" algn="ctr">
              <a:buNone/>
            </a:pPr>
            <a:r>
              <a:rPr lang="en-US" sz="4400" dirty="0" smtClean="0"/>
              <a:t>Assessment </a:t>
            </a:r>
            <a:r>
              <a:rPr lang="en-US" sz="4400" i="1" dirty="0" smtClean="0"/>
              <a:t>of</a:t>
            </a:r>
            <a:r>
              <a:rPr lang="en-US" sz="4400" dirty="0" smtClean="0"/>
              <a:t> Learning</a:t>
            </a:r>
          </a:p>
          <a:p>
            <a:pPr marL="68580" indent="0" algn="ctr">
              <a:buNone/>
            </a:pPr>
            <a:r>
              <a:rPr lang="en-US" sz="4400" dirty="0" smtClean="0"/>
              <a:t>Combine formative assessment techniques with instruction for a specific teaching and learning purpose.</a:t>
            </a:r>
            <a:endParaRPr lang="en-US" sz="4400" dirty="0"/>
          </a:p>
        </p:txBody>
      </p:sp>
    </p:spTree>
    <p:extLst>
      <p:ext uri="{BB962C8B-B14F-4D97-AF65-F5344CB8AC3E}">
        <p14:creationId xmlns:p14="http://schemas.microsoft.com/office/powerpoint/2010/main" val="709942492"/>
      </p:ext>
    </p:extLst>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Walk-away ideas… Google Form/</a:t>
            </a:r>
            <a:r>
              <a:rPr lang="en-US" dirty="0" err="1" smtClean="0"/>
              <a:t>SprdSht</a:t>
            </a:r>
            <a:endParaRPr lang="en-US" dirty="0"/>
          </a:p>
        </p:txBody>
      </p:sp>
      <p:sp>
        <p:nvSpPr>
          <p:cNvPr id="3" name="Content Placeholder 2"/>
          <p:cNvSpPr>
            <a:spLocks noGrp="1"/>
          </p:cNvSpPr>
          <p:nvPr>
            <p:ph idx="1"/>
          </p:nvPr>
        </p:nvSpPr>
        <p:spPr/>
        <p:txBody>
          <a:bodyPr/>
          <a:lstStyle/>
          <a:p>
            <a:r>
              <a:rPr lang="en-US" dirty="0" smtClean="0"/>
              <a:t>What are the key facts for formative assessment?</a:t>
            </a:r>
          </a:p>
          <a:p>
            <a:r>
              <a:rPr lang="en-US" dirty="0" smtClean="0"/>
              <a:t>What are the building block ideas?</a:t>
            </a:r>
          </a:p>
          <a:p>
            <a:r>
              <a:rPr lang="en-US" dirty="0" smtClean="0"/>
              <a:t>How does formative assessment link to student achievement?</a:t>
            </a:r>
          </a:p>
          <a:p>
            <a:r>
              <a:rPr lang="en-US" dirty="0" smtClean="0"/>
              <a:t>What are your next steps?</a:t>
            </a:r>
          </a:p>
          <a:p>
            <a:r>
              <a:rPr lang="en-US" dirty="0"/>
              <a:t>Google Forms </a:t>
            </a:r>
            <a:r>
              <a:rPr lang="en-US" dirty="0" smtClean="0"/>
              <a:t>Feedback:</a:t>
            </a:r>
          </a:p>
          <a:p>
            <a:r>
              <a:rPr lang="en-US" b="1" dirty="0">
                <a:hlinkClick r:id="rId2"/>
              </a:rPr>
              <a:t>http://</a:t>
            </a:r>
            <a:r>
              <a:rPr lang="en-US" b="1" dirty="0" smtClean="0">
                <a:hlinkClick r:id="rId2"/>
              </a:rPr>
              <a:t>tinyurl.com/3zbqm52</a:t>
            </a:r>
            <a:r>
              <a:rPr lang="en-US" b="1" dirty="0" smtClean="0"/>
              <a:t> </a:t>
            </a:r>
            <a:endParaRPr lang="en-US" dirty="0" smtClean="0"/>
          </a:p>
          <a:p>
            <a:pPr lvl="1"/>
            <a:endParaRPr lang="en-US" dirty="0"/>
          </a:p>
          <a:p>
            <a:endParaRPr lang="en-US" dirty="0"/>
          </a:p>
        </p:txBody>
      </p:sp>
    </p:spTree>
    <p:extLst>
      <p:ext uri="{BB962C8B-B14F-4D97-AF65-F5344CB8AC3E}">
        <p14:creationId xmlns:p14="http://schemas.microsoft.com/office/powerpoint/2010/main" val="2352486194"/>
      </p:ext>
    </p:extLst>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pPr algn="ctr"/>
            <a:r>
              <a:rPr lang="en-US" sz="6000" dirty="0" smtClean="0"/>
              <a:t>Thanks for your kind attention!</a:t>
            </a:r>
            <a:endParaRPr lang="en-US" sz="6000" dirty="0"/>
          </a:p>
        </p:txBody>
      </p:sp>
      <p:sp>
        <p:nvSpPr>
          <p:cNvPr id="3" name="Subtitle 2"/>
          <p:cNvSpPr>
            <a:spLocks noGrp="1"/>
          </p:cNvSpPr>
          <p:nvPr>
            <p:ph type="subTitle" idx="1"/>
          </p:nvPr>
        </p:nvSpPr>
        <p:spPr>
          <a:xfrm>
            <a:off x="914400" y="5029200"/>
            <a:ext cx="7772400" cy="533400"/>
          </a:xfrm>
        </p:spPr>
        <p:txBody>
          <a:bodyPr>
            <a:noAutofit/>
          </a:bodyPr>
          <a:lstStyle/>
          <a:p>
            <a:pPr algn="ctr"/>
            <a:r>
              <a:rPr lang="en-US" sz="3200" b="1" dirty="0" smtClean="0">
                <a:solidFill>
                  <a:schemeClr val="bg1"/>
                </a:solidFill>
              </a:rPr>
              <a:t>Go Forth and Assess!</a:t>
            </a:r>
            <a:endParaRPr lang="en-US" sz="3200" b="1" dirty="0">
              <a:solidFill>
                <a:schemeClr val="bg1"/>
              </a:solidFill>
            </a:endParaRPr>
          </a:p>
        </p:txBody>
      </p:sp>
    </p:spTree>
    <p:extLst>
      <p:ext uri="{BB962C8B-B14F-4D97-AF65-F5344CB8AC3E}">
        <p14:creationId xmlns:p14="http://schemas.microsoft.com/office/powerpoint/2010/main" val="1311409042"/>
      </p:ext>
    </p:extLst>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3730" name="Rectangle 2"/>
          <p:cNvSpPr>
            <a:spLocks noGrp="1" noChangeArrowheads="1"/>
          </p:cNvSpPr>
          <p:nvPr>
            <p:ph type="title"/>
          </p:nvPr>
        </p:nvSpPr>
        <p:spPr/>
        <p:txBody>
          <a:bodyPr/>
          <a:lstStyle/>
          <a:p>
            <a:r>
              <a:rPr lang="en-US"/>
              <a:t>Contacts</a:t>
            </a:r>
          </a:p>
        </p:txBody>
      </p:sp>
      <p:sp>
        <p:nvSpPr>
          <p:cNvPr id="73731" name="Rectangle 3"/>
          <p:cNvSpPr>
            <a:spLocks noGrp="1" noChangeArrowheads="1"/>
          </p:cNvSpPr>
          <p:nvPr>
            <p:ph idx="1"/>
          </p:nvPr>
        </p:nvSpPr>
        <p:spPr>
          <a:xfrm>
            <a:off x="1143000" y="1828800"/>
            <a:ext cx="7010400" cy="4267200"/>
          </a:xfrm>
        </p:spPr>
        <p:txBody>
          <a:bodyPr>
            <a:normAutofit lnSpcReduction="10000"/>
          </a:bodyPr>
          <a:lstStyle/>
          <a:p>
            <a:pPr>
              <a:buFontTx/>
              <a:buNone/>
            </a:pPr>
            <a:r>
              <a:rPr lang="en-US" b="1" dirty="0"/>
              <a:t>Gail B. Wortmann	</a:t>
            </a:r>
            <a:r>
              <a:rPr lang="en-US" dirty="0"/>
              <a:t>			</a:t>
            </a:r>
          </a:p>
          <a:p>
            <a:pPr>
              <a:buFontTx/>
              <a:buNone/>
            </a:pPr>
            <a:r>
              <a:rPr lang="en-US" dirty="0"/>
              <a:t>	Iowa Learning Online</a:t>
            </a:r>
          </a:p>
          <a:p>
            <a:pPr>
              <a:buFontTx/>
              <a:buNone/>
            </a:pPr>
            <a:r>
              <a:rPr lang="en-US" dirty="0"/>
              <a:t>	Great Prairie Area Education Agency</a:t>
            </a:r>
          </a:p>
          <a:p>
            <a:pPr>
              <a:buFontTx/>
              <a:buNone/>
            </a:pPr>
            <a:r>
              <a:rPr lang="en-US" dirty="0"/>
              <a:t>	2814 N. Court</a:t>
            </a:r>
          </a:p>
          <a:p>
            <a:pPr>
              <a:buFontTx/>
              <a:buNone/>
            </a:pPr>
            <a:r>
              <a:rPr lang="en-US" dirty="0"/>
              <a:t>	Ottumwa, IA</a:t>
            </a:r>
          </a:p>
          <a:p>
            <a:pPr>
              <a:buFontTx/>
              <a:buNone/>
            </a:pPr>
            <a:r>
              <a:rPr lang="en-US" dirty="0"/>
              <a:t>	641-682-8591 ext. 5233	</a:t>
            </a:r>
            <a:endParaRPr lang="en-US" dirty="0">
              <a:hlinkClick r:id="rId3"/>
            </a:endParaRPr>
          </a:p>
          <a:p>
            <a:pPr>
              <a:buFontTx/>
              <a:buNone/>
            </a:pPr>
            <a:r>
              <a:rPr lang="en-US" dirty="0">
                <a:hlinkClick r:id="rId3"/>
              </a:rPr>
              <a:t>gwortmann@iowalearningonline.org</a:t>
            </a:r>
            <a:endParaRPr lang="en-US" dirty="0"/>
          </a:p>
          <a:p>
            <a:pPr>
              <a:buFontTx/>
              <a:buNone/>
            </a:pPr>
            <a:r>
              <a:rPr lang="en-US" dirty="0" smtClean="0">
                <a:hlinkClick r:id="rId4"/>
              </a:rPr>
              <a:t>gail.wortmann@gpaea.org</a:t>
            </a:r>
            <a:endParaRPr lang="en-US" dirty="0" smtClean="0"/>
          </a:p>
          <a:p>
            <a:pPr>
              <a:buFontTx/>
              <a:buNone/>
            </a:pPr>
            <a:endParaRPr lang="en-US" dirty="0"/>
          </a:p>
        </p:txBody>
      </p:sp>
    </p:spTree>
    <p:extLst>
      <p:ext uri="{BB962C8B-B14F-4D97-AF65-F5344CB8AC3E}">
        <p14:creationId xmlns:p14="http://schemas.microsoft.com/office/powerpoint/2010/main" val="982107991"/>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In the Context of 21</a:t>
            </a:r>
            <a:r>
              <a:rPr lang="en-US" baseline="30000" dirty="0" smtClean="0"/>
              <a:t>st</a:t>
            </a:r>
            <a:r>
              <a:rPr lang="en-US" dirty="0" smtClean="0"/>
              <a:t> </a:t>
            </a:r>
            <a:r>
              <a:rPr lang="en-US" dirty="0" smtClean="0"/>
              <a:t>Century Skills</a:t>
            </a:r>
            <a:endParaRPr lang="en-US" dirty="0"/>
          </a:p>
        </p:txBody>
      </p:sp>
      <p:sp>
        <p:nvSpPr>
          <p:cNvPr id="3" name="Content Placeholder 2"/>
          <p:cNvSpPr>
            <a:spLocks noGrp="1"/>
          </p:cNvSpPr>
          <p:nvPr>
            <p:ph idx="1"/>
          </p:nvPr>
        </p:nvSpPr>
        <p:spPr>
          <a:xfrm>
            <a:off x="457200" y="1600200"/>
            <a:ext cx="3581400" cy="4755360"/>
          </a:xfrm>
        </p:spPr>
        <p:txBody>
          <a:bodyPr>
            <a:normAutofit lnSpcReduction="10000"/>
          </a:bodyPr>
          <a:lstStyle/>
          <a:p>
            <a:r>
              <a:rPr lang="en-US" dirty="0"/>
              <a:t>Civic literacy</a:t>
            </a:r>
          </a:p>
          <a:p>
            <a:r>
              <a:rPr lang="en-US" dirty="0"/>
              <a:t>Financial literacy</a:t>
            </a:r>
          </a:p>
          <a:p>
            <a:r>
              <a:rPr lang="en-US" dirty="0"/>
              <a:t>Health literacy</a:t>
            </a:r>
          </a:p>
          <a:p>
            <a:r>
              <a:rPr lang="en-US" dirty="0" smtClean="0"/>
              <a:t>Employability </a:t>
            </a:r>
            <a:r>
              <a:rPr lang="en-US" dirty="0"/>
              <a:t>skills (individual and team evaluation rubrics</a:t>
            </a:r>
            <a:r>
              <a:rPr lang="en-US" dirty="0" smtClean="0"/>
              <a:t>)</a:t>
            </a:r>
          </a:p>
          <a:p>
            <a:r>
              <a:rPr lang="en-US" dirty="0"/>
              <a:t>Technology literacy</a:t>
            </a:r>
          </a:p>
          <a:p>
            <a:pPr lvl="1"/>
            <a:r>
              <a:rPr lang="en-US" dirty="0" smtClean="0"/>
              <a:t>Using Google Docs today!</a:t>
            </a:r>
            <a:endParaRPr lang="en-US" dirty="0"/>
          </a:p>
          <a:p>
            <a:endParaRPr lang="en-US" dirty="0"/>
          </a:p>
        </p:txBody>
      </p:sp>
    </p:spTree>
    <p:extLst>
      <p:ext uri="{BB962C8B-B14F-4D97-AF65-F5344CB8AC3E}">
        <p14:creationId xmlns:p14="http://schemas.microsoft.com/office/powerpoint/2010/main" val="11313399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3">
                                            <p:txEl>
                                              <p:pRg st="1" end="1"/>
                                            </p:txEl>
                                          </p:spTgt>
                                        </p:tgtEl>
                                        <p:attrNameLst>
                                          <p:attrName>style.visibility</p:attrName>
                                        </p:attrNameLst>
                                      </p:cBhvr>
                                      <p:to>
                                        <p:strVal val="visible"/>
                                      </p:to>
                                    </p:set>
                                    <p:animEffect transition="in" filter="fade">
                                      <p:cBhvr>
                                        <p:cTn id="10" dur="500"/>
                                        <p:tgtEl>
                                          <p:spTgt spid="3">
                                            <p:txEl>
                                              <p:pRg st="1" end="1"/>
                                            </p:txEl>
                                          </p:spTgt>
                                        </p:tgtEl>
                                      </p:cBhvr>
                                    </p:animEffect>
                                  </p:childTnLst>
                                </p:cTn>
                              </p:par>
                              <p:par>
                                <p:cTn id="11" presetID="10" presetClass="entr" presetSubtype="0" fill="hold" nodeType="withEffect">
                                  <p:stCondLst>
                                    <p:cond delay="0"/>
                                  </p:stCondLst>
                                  <p:childTnLst>
                                    <p:set>
                                      <p:cBhvr>
                                        <p:cTn id="12" dur="1" fill="hold">
                                          <p:stCondLst>
                                            <p:cond delay="0"/>
                                          </p:stCondLst>
                                        </p:cTn>
                                        <p:tgtEl>
                                          <p:spTgt spid="3">
                                            <p:txEl>
                                              <p:pRg st="2" end="2"/>
                                            </p:txEl>
                                          </p:spTgt>
                                        </p:tgtEl>
                                        <p:attrNameLst>
                                          <p:attrName>style.visibility</p:attrName>
                                        </p:attrNameLst>
                                      </p:cBhvr>
                                      <p:to>
                                        <p:strVal val="visible"/>
                                      </p:to>
                                    </p:set>
                                    <p:animEffect transition="in" filter="fade">
                                      <p:cBhvr>
                                        <p:cTn id="13" dur="500"/>
                                        <p:tgtEl>
                                          <p:spTgt spid="3">
                                            <p:txEl>
                                              <p:pRg st="2" end="2"/>
                                            </p:txEl>
                                          </p:spTgt>
                                        </p:tgtEl>
                                      </p:cBhvr>
                                    </p:animEffect>
                                  </p:childTnLst>
                                </p:cTn>
                              </p:par>
                              <p:par>
                                <p:cTn id="14" presetID="10" presetClass="entr" presetSubtype="0" fill="hold" nodeType="withEffect">
                                  <p:stCondLst>
                                    <p:cond delay="0"/>
                                  </p:stCondLst>
                                  <p:childTnLst>
                                    <p:set>
                                      <p:cBhvr>
                                        <p:cTn id="15" dur="1" fill="hold">
                                          <p:stCondLst>
                                            <p:cond delay="0"/>
                                          </p:stCondLst>
                                        </p:cTn>
                                        <p:tgtEl>
                                          <p:spTgt spid="3">
                                            <p:txEl>
                                              <p:pRg st="3" end="3"/>
                                            </p:txEl>
                                          </p:spTgt>
                                        </p:tgtEl>
                                        <p:attrNameLst>
                                          <p:attrName>style.visibility</p:attrName>
                                        </p:attrNameLst>
                                      </p:cBhvr>
                                      <p:to>
                                        <p:strVal val="visible"/>
                                      </p:to>
                                    </p:set>
                                    <p:animEffect transition="in" filter="fade">
                                      <p:cBhvr>
                                        <p:cTn id="16" dur="500"/>
                                        <p:tgtEl>
                                          <p:spTgt spid="3">
                                            <p:txEl>
                                              <p:pRg st="3" end="3"/>
                                            </p:txEl>
                                          </p:spTgt>
                                        </p:tgtEl>
                                      </p:cBhvr>
                                    </p:animEffect>
                                  </p:childTnLst>
                                </p:cTn>
                              </p:par>
                              <p:par>
                                <p:cTn id="17" presetID="10" presetClass="entr" presetSubtype="0" fill="hold" nodeType="with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animEffect transition="in" filter="fade">
                                      <p:cBhvr>
                                        <p:cTn id="19" dur="500"/>
                                        <p:tgtEl>
                                          <p:spTgt spid="3">
                                            <p:txEl>
                                              <p:pRg st="4" end="4"/>
                                            </p:txEl>
                                          </p:spTgt>
                                        </p:tgtEl>
                                      </p:cBhvr>
                                    </p:animEffect>
                                  </p:childTnLst>
                                </p:cTn>
                              </p:par>
                              <p:par>
                                <p:cTn id="20" presetID="10" presetClass="entr" presetSubtype="0" fill="hold" nodeType="withEffect">
                                  <p:stCondLst>
                                    <p:cond delay="0"/>
                                  </p:stCondLst>
                                  <p:childTnLst>
                                    <p:set>
                                      <p:cBhvr>
                                        <p:cTn id="21" dur="1" fill="hold">
                                          <p:stCondLst>
                                            <p:cond delay="0"/>
                                          </p:stCondLst>
                                        </p:cTn>
                                        <p:tgtEl>
                                          <p:spTgt spid="3">
                                            <p:txEl>
                                              <p:pRg st="5" end="5"/>
                                            </p:txEl>
                                          </p:spTgt>
                                        </p:tgtEl>
                                        <p:attrNameLst>
                                          <p:attrName>style.visibility</p:attrName>
                                        </p:attrNameLst>
                                      </p:cBhvr>
                                      <p:to>
                                        <p:strVal val="visible"/>
                                      </p:to>
                                    </p:set>
                                    <p:animEffect transition="in" filter="fade">
                                      <p:cBhvr>
                                        <p:cTn id="22" dur="500"/>
                                        <p:tgtEl>
                                          <p:spTgt spid="3">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Differentiated Professional Development</a:t>
            </a:r>
            <a:endParaRPr lang="en-US" dirty="0"/>
          </a:p>
        </p:txBody>
      </p:sp>
      <p:sp>
        <p:nvSpPr>
          <p:cNvPr id="3" name="Content Placeholder 2"/>
          <p:cNvSpPr>
            <a:spLocks noGrp="1"/>
          </p:cNvSpPr>
          <p:nvPr>
            <p:ph idx="1"/>
          </p:nvPr>
        </p:nvSpPr>
        <p:spPr/>
        <p:txBody>
          <a:bodyPr/>
          <a:lstStyle/>
          <a:p>
            <a:r>
              <a:rPr lang="en-US" dirty="0" smtClean="0"/>
              <a:t>Teams:  High-tech and Low-tech</a:t>
            </a:r>
          </a:p>
          <a:p>
            <a:r>
              <a:rPr lang="en-US" dirty="0" smtClean="0"/>
              <a:t>2 pairs make a quad</a:t>
            </a:r>
          </a:p>
          <a:p>
            <a:r>
              <a:rPr lang="en-US" dirty="0" smtClean="0"/>
              <a:t>Accountable Talk</a:t>
            </a:r>
          </a:p>
          <a:p>
            <a:pPr lvl="1"/>
            <a:r>
              <a:rPr lang="en-US" dirty="0" smtClean="0"/>
              <a:t>Stay on topic</a:t>
            </a:r>
          </a:p>
          <a:p>
            <a:pPr lvl="1"/>
            <a:r>
              <a:rPr lang="en-US" dirty="0" smtClean="0"/>
              <a:t>Use accurate and appropriate  information for the topic</a:t>
            </a:r>
          </a:p>
          <a:p>
            <a:pPr lvl="1"/>
            <a:r>
              <a:rPr lang="en-US" dirty="0" smtClean="0"/>
              <a:t>Think deeply about what your partner has to say</a:t>
            </a:r>
            <a:endParaRPr lang="en-US" dirty="0"/>
          </a:p>
        </p:txBody>
      </p:sp>
    </p:spTree>
    <p:extLst>
      <p:ext uri="{BB962C8B-B14F-4D97-AF65-F5344CB8AC3E}">
        <p14:creationId xmlns:p14="http://schemas.microsoft.com/office/powerpoint/2010/main" val="1602269071"/>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Rectangle 1"/>
          <p:cNvSpPr/>
          <p:nvPr/>
        </p:nvSpPr>
        <p:spPr>
          <a:xfrm>
            <a:off x="0" y="3269672"/>
            <a:ext cx="9144000" cy="152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 name="Rectangle 2"/>
          <p:cNvSpPr/>
          <p:nvPr/>
        </p:nvSpPr>
        <p:spPr>
          <a:xfrm>
            <a:off x="4360718" y="0"/>
            <a:ext cx="152400" cy="6844145"/>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Rectangle 3"/>
          <p:cNvSpPr/>
          <p:nvPr/>
        </p:nvSpPr>
        <p:spPr>
          <a:xfrm>
            <a:off x="0" y="0"/>
            <a:ext cx="4360718" cy="3108543"/>
          </a:xfrm>
          <a:prstGeom prst="rect">
            <a:avLst/>
          </a:prstGeom>
        </p:spPr>
        <p:txBody>
          <a:bodyPr wrap="square">
            <a:spAutoFit/>
          </a:bodyPr>
          <a:lstStyle/>
          <a:p>
            <a:r>
              <a:rPr lang="en-US" sz="2800" dirty="0"/>
              <a:t>Tasks                 </a:t>
            </a:r>
            <a:r>
              <a:rPr lang="en-US" sz="2800" dirty="0" smtClean="0"/>
              <a:t>Relationships</a:t>
            </a:r>
            <a:endParaRPr lang="en-US" sz="2800" dirty="0"/>
          </a:p>
          <a:p>
            <a:pPr marL="342900" indent="-342900">
              <a:buFont typeface="Arial" pitchFamily="34" charset="0"/>
              <a:buChar char="•"/>
            </a:pPr>
            <a:r>
              <a:rPr lang="en-US" sz="2400" dirty="0"/>
              <a:t>Range from </a:t>
            </a:r>
            <a:r>
              <a:rPr lang="en-US" sz="2400" dirty="0" smtClean="0"/>
              <a:t>strong </a:t>
            </a:r>
            <a:r>
              <a:rPr lang="en-US" sz="2400" dirty="0"/>
              <a:t>focus on task completion to strong desire for inclusion and colleagueship.</a:t>
            </a:r>
          </a:p>
          <a:p>
            <a:pPr marL="342900" indent="-342900">
              <a:buFont typeface="Arial" pitchFamily="34" charset="0"/>
              <a:buChar char="•"/>
            </a:pPr>
            <a:r>
              <a:rPr lang="en-US" sz="2400" dirty="0" smtClean="0"/>
              <a:t>Balance.  </a:t>
            </a:r>
            <a:r>
              <a:rPr lang="en-US" sz="2400" dirty="0"/>
              <a:t>Choose a group leader who is task-oriented, but </a:t>
            </a:r>
            <a:r>
              <a:rPr lang="en-US" sz="2400" dirty="0" smtClean="0"/>
              <a:t>knows need for </a:t>
            </a:r>
            <a:r>
              <a:rPr lang="en-US" sz="2400" dirty="0"/>
              <a:t>dynamics.</a:t>
            </a:r>
          </a:p>
        </p:txBody>
      </p:sp>
      <p:sp>
        <p:nvSpPr>
          <p:cNvPr id="5" name="Left-Right Arrow 4"/>
          <p:cNvSpPr/>
          <p:nvPr/>
        </p:nvSpPr>
        <p:spPr>
          <a:xfrm>
            <a:off x="872836" y="159327"/>
            <a:ext cx="1307524"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TextBox 5"/>
          <p:cNvSpPr txBox="1"/>
          <p:nvPr/>
        </p:nvSpPr>
        <p:spPr>
          <a:xfrm>
            <a:off x="4572000" y="-1"/>
            <a:ext cx="4419600" cy="3108543"/>
          </a:xfrm>
          <a:prstGeom prst="rect">
            <a:avLst/>
          </a:prstGeom>
          <a:noFill/>
        </p:spPr>
        <p:txBody>
          <a:bodyPr wrap="square" rtlCol="0">
            <a:spAutoFit/>
          </a:bodyPr>
          <a:lstStyle/>
          <a:p>
            <a:r>
              <a:rPr lang="en-US" sz="2800" dirty="0"/>
              <a:t>Certainty                 Ambiguity</a:t>
            </a:r>
          </a:p>
          <a:p>
            <a:pPr marL="342900" indent="-342900">
              <a:buFont typeface="Arial" pitchFamily="34" charset="0"/>
              <a:buChar char="•"/>
            </a:pPr>
            <a:r>
              <a:rPr lang="en-US" sz="2400" dirty="0"/>
              <a:t>Members vary dramatically in their need for surety before moving forward.   </a:t>
            </a:r>
          </a:p>
          <a:p>
            <a:pPr marL="342900" indent="-342900">
              <a:buFont typeface="Arial" pitchFamily="34" charset="0"/>
              <a:buChar char="•"/>
            </a:pPr>
            <a:r>
              <a:rPr lang="en-US" sz="2400" dirty="0"/>
              <a:t>For new strategies, comfort with some degree of ambiguity is essential for initiatives to move forward.</a:t>
            </a:r>
          </a:p>
        </p:txBody>
      </p:sp>
      <p:sp>
        <p:nvSpPr>
          <p:cNvPr id="7" name="Left-Right Arrow 6"/>
          <p:cNvSpPr/>
          <p:nvPr/>
        </p:nvSpPr>
        <p:spPr>
          <a:xfrm>
            <a:off x="6019800" y="166254"/>
            <a:ext cx="1307524"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extBox 7"/>
          <p:cNvSpPr txBox="1"/>
          <p:nvPr/>
        </p:nvSpPr>
        <p:spPr>
          <a:xfrm>
            <a:off x="685800" y="4191000"/>
            <a:ext cx="343364" cy="369332"/>
          </a:xfrm>
          <a:prstGeom prst="rect">
            <a:avLst/>
          </a:prstGeom>
          <a:noFill/>
        </p:spPr>
        <p:txBody>
          <a:bodyPr wrap="none" rtlCol="0">
            <a:spAutoFit/>
          </a:bodyPr>
          <a:lstStyle/>
          <a:p>
            <a:r>
              <a:rPr lang="en-US" dirty="0" smtClean="0"/>
              <a:t>   </a:t>
            </a:r>
            <a:endParaRPr lang="en-US" dirty="0"/>
          </a:p>
        </p:txBody>
      </p:sp>
      <p:sp>
        <p:nvSpPr>
          <p:cNvPr id="9" name="TextBox 8"/>
          <p:cNvSpPr txBox="1"/>
          <p:nvPr/>
        </p:nvSpPr>
        <p:spPr>
          <a:xfrm>
            <a:off x="4800600" y="4375666"/>
            <a:ext cx="343364" cy="369332"/>
          </a:xfrm>
          <a:prstGeom prst="rect">
            <a:avLst/>
          </a:prstGeom>
          <a:noFill/>
        </p:spPr>
        <p:txBody>
          <a:bodyPr wrap="none" rtlCol="0">
            <a:spAutoFit/>
          </a:bodyPr>
          <a:lstStyle/>
          <a:p>
            <a:r>
              <a:rPr lang="en-US" dirty="0" smtClean="0"/>
              <a:t>   </a:t>
            </a:r>
            <a:endParaRPr lang="en-US" dirty="0"/>
          </a:p>
        </p:txBody>
      </p:sp>
      <p:sp>
        <p:nvSpPr>
          <p:cNvPr id="10" name="TextBox 9"/>
          <p:cNvSpPr txBox="1"/>
          <p:nvPr/>
        </p:nvSpPr>
        <p:spPr>
          <a:xfrm>
            <a:off x="4575926" y="3422072"/>
            <a:ext cx="4568073" cy="3385542"/>
          </a:xfrm>
          <a:prstGeom prst="rect">
            <a:avLst/>
          </a:prstGeom>
          <a:noFill/>
        </p:spPr>
        <p:txBody>
          <a:bodyPr wrap="square" rtlCol="0">
            <a:spAutoFit/>
          </a:bodyPr>
          <a:lstStyle/>
          <a:p>
            <a:pPr>
              <a:defRPr/>
            </a:pPr>
            <a:r>
              <a:rPr lang="en-US" sz="2800" dirty="0"/>
              <a:t>Autonomy           Collaboration</a:t>
            </a:r>
          </a:p>
          <a:p>
            <a:pPr marL="342900" indent="-342900">
              <a:buFont typeface="Arial" pitchFamily="34" charset="0"/>
              <a:buChar char="•"/>
              <a:defRPr/>
            </a:pPr>
            <a:r>
              <a:rPr lang="en-US" sz="2400" dirty="0"/>
              <a:t>Habits of individualism (traditional teaching) reduces the potential for collaboration.</a:t>
            </a:r>
          </a:p>
          <a:p>
            <a:pPr marL="342900" indent="-342900">
              <a:buFont typeface="Arial" pitchFamily="34" charset="0"/>
              <a:buChar char="•"/>
              <a:defRPr/>
            </a:pPr>
            <a:r>
              <a:rPr lang="en-US" sz="2400" dirty="0"/>
              <a:t>Engage with others for the purpose of cumulative effect.  We are not independent contractors.</a:t>
            </a:r>
          </a:p>
          <a:p>
            <a:endParaRPr lang="en-US" dirty="0"/>
          </a:p>
        </p:txBody>
      </p:sp>
      <p:sp>
        <p:nvSpPr>
          <p:cNvPr id="11" name="Left-Right Arrow 10"/>
          <p:cNvSpPr/>
          <p:nvPr/>
        </p:nvSpPr>
        <p:spPr>
          <a:xfrm>
            <a:off x="6206200" y="3581400"/>
            <a:ext cx="804200"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p:cNvSpPr txBox="1"/>
          <p:nvPr/>
        </p:nvSpPr>
        <p:spPr>
          <a:xfrm>
            <a:off x="76200" y="3513892"/>
            <a:ext cx="4284518" cy="3385542"/>
          </a:xfrm>
          <a:prstGeom prst="rect">
            <a:avLst/>
          </a:prstGeom>
          <a:noFill/>
        </p:spPr>
        <p:txBody>
          <a:bodyPr wrap="square" rtlCol="0">
            <a:spAutoFit/>
          </a:bodyPr>
          <a:lstStyle/>
          <a:p>
            <a:pPr>
              <a:defRPr/>
            </a:pPr>
            <a:r>
              <a:rPr lang="en-US" sz="2800" dirty="0"/>
              <a:t>Detail                   </a:t>
            </a:r>
            <a:r>
              <a:rPr lang="en-US" sz="2800" dirty="0" smtClean="0"/>
              <a:t>  </a:t>
            </a:r>
            <a:r>
              <a:rPr lang="en-US" sz="2800" dirty="0"/>
              <a:t>Big Picture</a:t>
            </a:r>
          </a:p>
          <a:p>
            <a:pPr marL="342900" indent="-342900">
              <a:buFont typeface="Arial" pitchFamily="34" charset="0"/>
              <a:buChar char="•"/>
              <a:defRPr/>
            </a:pPr>
            <a:r>
              <a:rPr lang="en-US" sz="2400" dirty="0"/>
              <a:t>Some focus on specifics while others have a wider, longer-term view.  </a:t>
            </a:r>
          </a:p>
          <a:p>
            <a:pPr marL="342900" indent="-342900">
              <a:buFont typeface="Arial" pitchFamily="34" charset="0"/>
              <a:buChar char="•"/>
              <a:defRPr/>
            </a:pPr>
            <a:r>
              <a:rPr lang="en-US" sz="2400" dirty="0"/>
              <a:t>Big </a:t>
            </a:r>
            <a:r>
              <a:rPr lang="en-US" sz="2400" dirty="0" smtClean="0"/>
              <a:t>picture </a:t>
            </a:r>
            <a:r>
              <a:rPr lang="en-US" sz="2400" dirty="0"/>
              <a:t>can provide vision; details are the stepping stones to get there.  </a:t>
            </a:r>
            <a:r>
              <a:rPr lang="en-US" sz="2400" dirty="0" smtClean="0"/>
              <a:t>Use </a:t>
            </a:r>
            <a:r>
              <a:rPr lang="en-US" sz="2400" dirty="0"/>
              <a:t>the strengths of both.</a:t>
            </a:r>
          </a:p>
          <a:p>
            <a:endParaRPr lang="en-US" dirty="0"/>
          </a:p>
        </p:txBody>
      </p:sp>
      <p:sp>
        <p:nvSpPr>
          <p:cNvPr id="13" name="Left-Right Arrow 12"/>
          <p:cNvSpPr/>
          <p:nvPr/>
        </p:nvSpPr>
        <p:spPr>
          <a:xfrm>
            <a:off x="1075922" y="3653641"/>
            <a:ext cx="1591077" cy="228600"/>
          </a:xfrm>
          <a:prstGeom prst="lef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963070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
                                            <p:txEl>
                                              <p:pRg st="1" end="1"/>
                                            </p:txEl>
                                          </p:spTgt>
                                        </p:tgtEl>
                                        <p:attrNameLst>
                                          <p:attrName>style.visibility</p:attrName>
                                        </p:attrNameLst>
                                      </p:cBhvr>
                                      <p:to>
                                        <p:strVal val="visible"/>
                                      </p:to>
                                    </p:set>
                                    <p:animEffect transition="in" filter="fade">
                                      <p:cBhvr>
                                        <p:cTn id="15" dur="500"/>
                                        <p:tgtEl>
                                          <p:spTgt spid="4">
                                            <p:txEl>
                                              <p:pRg st="1" end="1"/>
                                            </p:txEl>
                                          </p:spTgt>
                                        </p:tgtEl>
                                      </p:cBhvr>
                                    </p:animEffect>
                                  </p:childTnLst>
                                </p:cTn>
                              </p:par>
                            </p:childTnLst>
                          </p:cTn>
                        </p:par>
                      </p:childTnLst>
                    </p:cTn>
                  </p:par>
                  <p:par>
                    <p:cTn id="16" fill="hold">
                      <p:stCondLst>
                        <p:cond delay="indefinite"/>
                      </p:stCondLst>
                      <p:childTnLst>
                        <p:par>
                          <p:cTn id="17" fill="hold">
                            <p:stCondLst>
                              <p:cond delay="0"/>
                            </p:stCondLst>
                            <p:childTnLst>
                              <p:par>
                                <p:cTn id="18" presetID="10" presetClass="entr" presetSubtype="0" fill="hold" nodeType="clickEffect">
                                  <p:stCondLst>
                                    <p:cond delay="0"/>
                                  </p:stCondLst>
                                  <p:childTnLst>
                                    <p:set>
                                      <p:cBhvr>
                                        <p:cTn id="19" dur="1" fill="hold">
                                          <p:stCondLst>
                                            <p:cond delay="0"/>
                                          </p:stCondLst>
                                        </p:cTn>
                                        <p:tgtEl>
                                          <p:spTgt spid="4">
                                            <p:txEl>
                                              <p:pRg st="2" end="2"/>
                                            </p:txEl>
                                          </p:spTgt>
                                        </p:tgtEl>
                                        <p:attrNameLst>
                                          <p:attrName>style.visibility</p:attrName>
                                        </p:attrNameLst>
                                      </p:cBhvr>
                                      <p:to>
                                        <p:strVal val="visible"/>
                                      </p:to>
                                    </p:set>
                                    <p:animEffect transition="in" filter="fade">
                                      <p:cBhvr>
                                        <p:cTn id="20" dur="500"/>
                                        <p:tgtEl>
                                          <p:spTgt spid="4">
                                            <p:txEl>
                                              <p:pRg st="2" end="2"/>
                                            </p:txEl>
                                          </p:spTgt>
                                        </p:tgtEl>
                                      </p:cBhvr>
                                    </p:animEffect>
                                  </p:childTnLst>
                                </p:cTn>
                              </p:par>
                            </p:childTnLst>
                          </p:cTn>
                        </p:par>
                      </p:childTnLst>
                    </p:cTn>
                  </p:par>
                  <p:par>
                    <p:cTn id="21" fill="hold">
                      <p:stCondLst>
                        <p:cond delay="indefinite"/>
                      </p:stCondLst>
                      <p:childTnLst>
                        <p:par>
                          <p:cTn id="22" fill="hold">
                            <p:stCondLst>
                              <p:cond delay="0"/>
                            </p:stCondLst>
                            <p:childTnLst>
                              <p:par>
                                <p:cTn id="23" presetID="10" presetClass="entr" presetSubtype="0" fill="hold" nodeType="clickEffect">
                                  <p:stCondLst>
                                    <p:cond delay="0"/>
                                  </p:stCondLst>
                                  <p:childTnLst>
                                    <p:set>
                                      <p:cBhvr>
                                        <p:cTn id="24" dur="1" fill="hold">
                                          <p:stCondLst>
                                            <p:cond delay="0"/>
                                          </p:stCondLst>
                                        </p:cTn>
                                        <p:tgtEl>
                                          <p:spTgt spid="6">
                                            <p:txEl>
                                              <p:pRg st="0" end="0"/>
                                            </p:txEl>
                                          </p:spTgt>
                                        </p:tgtEl>
                                        <p:attrNameLst>
                                          <p:attrName>style.visibility</p:attrName>
                                        </p:attrNameLst>
                                      </p:cBhvr>
                                      <p:to>
                                        <p:strVal val="visible"/>
                                      </p:to>
                                    </p:set>
                                    <p:animEffect transition="in" filter="fade">
                                      <p:cBhvr>
                                        <p:cTn id="25" dur="500"/>
                                        <p:tgtEl>
                                          <p:spTgt spid="6">
                                            <p:txEl>
                                              <p:pRg st="0" end="0"/>
                                            </p:txEl>
                                          </p:spTgt>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7"/>
                                        </p:tgtEl>
                                        <p:attrNameLst>
                                          <p:attrName>style.visibility</p:attrName>
                                        </p:attrNameLst>
                                      </p:cBhvr>
                                      <p:to>
                                        <p:strVal val="visible"/>
                                      </p:to>
                                    </p:set>
                                    <p:animEffect transition="in" filter="fade">
                                      <p:cBhvr>
                                        <p:cTn id="28" dur="500"/>
                                        <p:tgtEl>
                                          <p:spTgt spid="7"/>
                                        </p:tgtEl>
                                      </p:cBhvr>
                                    </p:animEffect>
                                  </p:childTnLst>
                                </p:cTn>
                              </p:par>
                            </p:childTnLst>
                          </p:cTn>
                        </p:par>
                      </p:childTnLst>
                    </p:cTn>
                  </p:par>
                  <p:par>
                    <p:cTn id="29" fill="hold">
                      <p:stCondLst>
                        <p:cond delay="indefinite"/>
                      </p:stCondLst>
                      <p:childTnLst>
                        <p:par>
                          <p:cTn id="30" fill="hold">
                            <p:stCondLst>
                              <p:cond delay="0"/>
                            </p:stCondLst>
                            <p:childTnLst>
                              <p:par>
                                <p:cTn id="31" presetID="10" presetClass="entr" presetSubtype="0" fill="hold" nodeType="clickEffect">
                                  <p:stCondLst>
                                    <p:cond delay="0"/>
                                  </p:stCondLst>
                                  <p:childTnLst>
                                    <p:set>
                                      <p:cBhvr>
                                        <p:cTn id="32" dur="1" fill="hold">
                                          <p:stCondLst>
                                            <p:cond delay="0"/>
                                          </p:stCondLst>
                                        </p:cTn>
                                        <p:tgtEl>
                                          <p:spTgt spid="6">
                                            <p:txEl>
                                              <p:pRg st="1" end="1"/>
                                            </p:txEl>
                                          </p:spTgt>
                                        </p:tgtEl>
                                        <p:attrNameLst>
                                          <p:attrName>style.visibility</p:attrName>
                                        </p:attrNameLst>
                                      </p:cBhvr>
                                      <p:to>
                                        <p:strVal val="visible"/>
                                      </p:to>
                                    </p:set>
                                    <p:animEffect transition="in" filter="fade">
                                      <p:cBhvr>
                                        <p:cTn id="33" dur="500"/>
                                        <p:tgtEl>
                                          <p:spTgt spid="6">
                                            <p:txEl>
                                              <p:pRg st="1" end="1"/>
                                            </p:txEl>
                                          </p:spTgt>
                                        </p:tgtEl>
                                      </p:cBhvr>
                                    </p:animEffect>
                                  </p:childTnLst>
                                </p:cTn>
                              </p:par>
                            </p:childTnLst>
                          </p:cTn>
                        </p:par>
                      </p:childTnLst>
                    </p:cTn>
                  </p:par>
                  <p:par>
                    <p:cTn id="34" fill="hold">
                      <p:stCondLst>
                        <p:cond delay="indefinite"/>
                      </p:stCondLst>
                      <p:childTnLst>
                        <p:par>
                          <p:cTn id="35" fill="hold">
                            <p:stCondLst>
                              <p:cond delay="0"/>
                            </p:stCondLst>
                            <p:childTnLst>
                              <p:par>
                                <p:cTn id="36" presetID="10" presetClass="entr" presetSubtype="0" fill="hold" nodeType="clickEffect">
                                  <p:stCondLst>
                                    <p:cond delay="0"/>
                                  </p:stCondLst>
                                  <p:childTnLst>
                                    <p:set>
                                      <p:cBhvr>
                                        <p:cTn id="37" dur="1" fill="hold">
                                          <p:stCondLst>
                                            <p:cond delay="0"/>
                                          </p:stCondLst>
                                        </p:cTn>
                                        <p:tgtEl>
                                          <p:spTgt spid="6">
                                            <p:txEl>
                                              <p:pRg st="2" end="2"/>
                                            </p:txEl>
                                          </p:spTgt>
                                        </p:tgtEl>
                                        <p:attrNameLst>
                                          <p:attrName>style.visibility</p:attrName>
                                        </p:attrNameLst>
                                      </p:cBhvr>
                                      <p:to>
                                        <p:strVal val="visible"/>
                                      </p:to>
                                    </p:set>
                                    <p:animEffect transition="in" filter="fade">
                                      <p:cBhvr>
                                        <p:cTn id="38" dur="500"/>
                                        <p:tgtEl>
                                          <p:spTgt spid="6">
                                            <p:txEl>
                                              <p:pRg st="2" end="2"/>
                                            </p:txEl>
                                          </p:spTgt>
                                        </p:tgtEl>
                                      </p:cBhvr>
                                    </p:animEffect>
                                  </p:childTnLst>
                                </p:cTn>
                              </p:par>
                            </p:childTnLst>
                          </p:cTn>
                        </p:par>
                      </p:childTnLst>
                    </p:cTn>
                  </p:par>
                  <p:par>
                    <p:cTn id="39" fill="hold">
                      <p:stCondLst>
                        <p:cond delay="indefinite"/>
                      </p:stCondLst>
                      <p:childTnLst>
                        <p:par>
                          <p:cTn id="40" fill="hold">
                            <p:stCondLst>
                              <p:cond delay="0"/>
                            </p:stCondLst>
                            <p:childTnLst>
                              <p:par>
                                <p:cTn id="41" presetID="10" presetClass="entr" presetSubtype="0" fill="hold" nodeType="clickEffect">
                                  <p:stCondLst>
                                    <p:cond delay="0"/>
                                  </p:stCondLst>
                                  <p:childTnLst>
                                    <p:set>
                                      <p:cBhvr>
                                        <p:cTn id="42" dur="1" fill="hold">
                                          <p:stCondLst>
                                            <p:cond delay="0"/>
                                          </p:stCondLst>
                                        </p:cTn>
                                        <p:tgtEl>
                                          <p:spTgt spid="12">
                                            <p:txEl>
                                              <p:pRg st="0" end="0"/>
                                            </p:txEl>
                                          </p:spTgt>
                                        </p:tgtEl>
                                        <p:attrNameLst>
                                          <p:attrName>style.visibility</p:attrName>
                                        </p:attrNameLst>
                                      </p:cBhvr>
                                      <p:to>
                                        <p:strVal val="visible"/>
                                      </p:to>
                                    </p:set>
                                    <p:animEffect transition="in" filter="fade">
                                      <p:cBhvr>
                                        <p:cTn id="43" dur="500"/>
                                        <p:tgtEl>
                                          <p:spTgt spid="12">
                                            <p:txEl>
                                              <p:pRg st="0" end="0"/>
                                            </p:txEl>
                                          </p:spTgt>
                                        </p:tgtEl>
                                      </p:cBhvr>
                                    </p:animEffect>
                                  </p:childTnLst>
                                </p:cTn>
                              </p:par>
                              <p:par>
                                <p:cTn id="44" presetID="10" presetClass="entr" presetSubtype="0" fill="hold" grpId="0" nodeType="withEffect">
                                  <p:stCondLst>
                                    <p:cond delay="0"/>
                                  </p:stCondLst>
                                  <p:childTnLst>
                                    <p:set>
                                      <p:cBhvr>
                                        <p:cTn id="45" dur="1" fill="hold">
                                          <p:stCondLst>
                                            <p:cond delay="0"/>
                                          </p:stCondLst>
                                        </p:cTn>
                                        <p:tgtEl>
                                          <p:spTgt spid="13"/>
                                        </p:tgtEl>
                                        <p:attrNameLst>
                                          <p:attrName>style.visibility</p:attrName>
                                        </p:attrNameLst>
                                      </p:cBhvr>
                                      <p:to>
                                        <p:strVal val="visible"/>
                                      </p:to>
                                    </p:set>
                                    <p:animEffect transition="in" filter="fade">
                                      <p:cBhvr>
                                        <p:cTn id="46" dur="500"/>
                                        <p:tgtEl>
                                          <p:spTgt spid="13"/>
                                        </p:tgtEl>
                                      </p:cBhvr>
                                    </p:animEffect>
                                  </p:childTnLst>
                                </p:cTn>
                              </p:par>
                            </p:childTnLst>
                          </p:cTn>
                        </p:par>
                      </p:childTnLst>
                    </p:cTn>
                  </p:par>
                  <p:par>
                    <p:cTn id="47" fill="hold">
                      <p:stCondLst>
                        <p:cond delay="indefinite"/>
                      </p:stCondLst>
                      <p:childTnLst>
                        <p:par>
                          <p:cTn id="48" fill="hold">
                            <p:stCondLst>
                              <p:cond delay="0"/>
                            </p:stCondLst>
                            <p:childTnLst>
                              <p:par>
                                <p:cTn id="49" presetID="10" presetClass="entr" presetSubtype="0" fill="hold" nodeType="clickEffect">
                                  <p:stCondLst>
                                    <p:cond delay="0"/>
                                  </p:stCondLst>
                                  <p:childTnLst>
                                    <p:set>
                                      <p:cBhvr>
                                        <p:cTn id="50" dur="1" fill="hold">
                                          <p:stCondLst>
                                            <p:cond delay="0"/>
                                          </p:stCondLst>
                                        </p:cTn>
                                        <p:tgtEl>
                                          <p:spTgt spid="12">
                                            <p:txEl>
                                              <p:pRg st="1" end="1"/>
                                            </p:txEl>
                                          </p:spTgt>
                                        </p:tgtEl>
                                        <p:attrNameLst>
                                          <p:attrName>style.visibility</p:attrName>
                                        </p:attrNameLst>
                                      </p:cBhvr>
                                      <p:to>
                                        <p:strVal val="visible"/>
                                      </p:to>
                                    </p:set>
                                    <p:animEffect transition="in" filter="fade">
                                      <p:cBhvr>
                                        <p:cTn id="51" dur="500"/>
                                        <p:tgtEl>
                                          <p:spTgt spid="12">
                                            <p:txEl>
                                              <p:pRg st="1" end="1"/>
                                            </p:txEl>
                                          </p:spTgt>
                                        </p:tgtEl>
                                      </p:cBhvr>
                                    </p:animEffect>
                                  </p:childTnLst>
                                </p:cTn>
                              </p:par>
                            </p:childTnLst>
                          </p:cTn>
                        </p:par>
                      </p:childTnLst>
                    </p:cTn>
                  </p:par>
                  <p:par>
                    <p:cTn id="52" fill="hold">
                      <p:stCondLst>
                        <p:cond delay="indefinite"/>
                      </p:stCondLst>
                      <p:childTnLst>
                        <p:par>
                          <p:cTn id="53" fill="hold">
                            <p:stCondLst>
                              <p:cond delay="0"/>
                            </p:stCondLst>
                            <p:childTnLst>
                              <p:par>
                                <p:cTn id="54" presetID="10" presetClass="entr" presetSubtype="0" fill="hold" nodeType="clickEffect">
                                  <p:stCondLst>
                                    <p:cond delay="0"/>
                                  </p:stCondLst>
                                  <p:childTnLst>
                                    <p:set>
                                      <p:cBhvr>
                                        <p:cTn id="55" dur="1" fill="hold">
                                          <p:stCondLst>
                                            <p:cond delay="0"/>
                                          </p:stCondLst>
                                        </p:cTn>
                                        <p:tgtEl>
                                          <p:spTgt spid="12">
                                            <p:txEl>
                                              <p:pRg st="2" end="2"/>
                                            </p:txEl>
                                          </p:spTgt>
                                        </p:tgtEl>
                                        <p:attrNameLst>
                                          <p:attrName>style.visibility</p:attrName>
                                        </p:attrNameLst>
                                      </p:cBhvr>
                                      <p:to>
                                        <p:strVal val="visible"/>
                                      </p:to>
                                    </p:set>
                                    <p:animEffect transition="in" filter="fade">
                                      <p:cBhvr>
                                        <p:cTn id="56" dur="500"/>
                                        <p:tgtEl>
                                          <p:spTgt spid="12">
                                            <p:txEl>
                                              <p:pRg st="2" end="2"/>
                                            </p:txEl>
                                          </p:spTgt>
                                        </p:tgtEl>
                                      </p:cBhvr>
                                    </p:animEffect>
                                  </p:childTnLst>
                                </p:cTn>
                              </p:par>
                            </p:childTnLst>
                          </p:cTn>
                        </p:par>
                      </p:childTnLst>
                    </p:cTn>
                  </p:par>
                  <p:par>
                    <p:cTn id="57" fill="hold">
                      <p:stCondLst>
                        <p:cond delay="indefinite"/>
                      </p:stCondLst>
                      <p:childTnLst>
                        <p:par>
                          <p:cTn id="58" fill="hold">
                            <p:stCondLst>
                              <p:cond delay="0"/>
                            </p:stCondLst>
                            <p:childTnLst>
                              <p:par>
                                <p:cTn id="59" presetID="10" presetClass="entr" presetSubtype="0" fill="hold" nodeType="clickEffect">
                                  <p:stCondLst>
                                    <p:cond delay="0"/>
                                  </p:stCondLst>
                                  <p:childTnLst>
                                    <p:set>
                                      <p:cBhvr>
                                        <p:cTn id="60" dur="1" fill="hold">
                                          <p:stCondLst>
                                            <p:cond delay="0"/>
                                          </p:stCondLst>
                                        </p:cTn>
                                        <p:tgtEl>
                                          <p:spTgt spid="10">
                                            <p:txEl>
                                              <p:pRg st="0" end="0"/>
                                            </p:txEl>
                                          </p:spTgt>
                                        </p:tgtEl>
                                        <p:attrNameLst>
                                          <p:attrName>style.visibility</p:attrName>
                                        </p:attrNameLst>
                                      </p:cBhvr>
                                      <p:to>
                                        <p:strVal val="visible"/>
                                      </p:to>
                                    </p:set>
                                    <p:animEffect transition="in" filter="fade">
                                      <p:cBhvr>
                                        <p:cTn id="61" dur="500"/>
                                        <p:tgtEl>
                                          <p:spTgt spid="10">
                                            <p:txEl>
                                              <p:pRg st="0" end="0"/>
                                            </p:txEl>
                                          </p:spTgt>
                                        </p:tgtEl>
                                      </p:cBhvr>
                                    </p:animEffect>
                                  </p:childTnLst>
                                </p:cTn>
                              </p:par>
                              <p:par>
                                <p:cTn id="62" presetID="10" presetClass="entr" presetSubtype="0" fill="hold" grpId="0" nodeType="withEffect">
                                  <p:stCondLst>
                                    <p:cond delay="0"/>
                                  </p:stCondLst>
                                  <p:childTnLst>
                                    <p:set>
                                      <p:cBhvr>
                                        <p:cTn id="63" dur="1" fill="hold">
                                          <p:stCondLst>
                                            <p:cond delay="0"/>
                                          </p:stCondLst>
                                        </p:cTn>
                                        <p:tgtEl>
                                          <p:spTgt spid="11"/>
                                        </p:tgtEl>
                                        <p:attrNameLst>
                                          <p:attrName>style.visibility</p:attrName>
                                        </p:attrNameLst>
                                      </p:cBhvr>
                                      <p:to>
                                        <p:strVal val="visible"/>
                                      </p:to>
                                    </p:set>
                                    <p:animEffect transition="in" filter="fade">
                                      <p:cBhvr>
                                        <p:cTn id="64" dur="500"/>
                                        <p:tgtEl>
                                          <p:spTgt spid="11"/>
                                        </p:tgtEl>
                                      </p:cBhvr>
                                    </p:animEffect>
                                  </p:childTnLst>
                                </p:cTn>
                              </p:par>
                            </p:childTnLst>
                          </p:cTn>
                        </p:par>
                      </p:childTnLst>
                    </p:cTn>
                  </p:par>
                  <p:par>
                    <p:cTn id="65" fill="hold">
                      <p:stCondLst>
                        <p:cond delay="indefinite"/>
                      </p:stCondLst>
                      <p:childTnLst>
                        <p:par>
                          <p:cTn id="66" fill="hold">
                            <p:stCondLst>
                              <p:cond delay="0"/>
                            </p:stCondLst>
                            <p:childTnLst>
                              <p:par>
                                <p:cTn id="67" presetID="10" presetClass="entr" presetSubtype="0" fill="hold" nodeType="clickEffect">
                                  <p:stCondLst>
                                    <p:cond delay="0"/>
                                  </p:stCondLst>
                                  <p:childTnLst>
                                    <p:set>
                                      <p:cBhvr>
                                        <p:cTn id="68" dur="1" fill="hold">
                                          <p:stCondLst>
                                            <p:cond delay="0"/>
                                          </p:stCondLst>
                                        </p:cTn>
                                        <p:tgtEl>
                                          <p:spTgt spid="10">
                                            <p:txEl>
                                              <p:pRg st="1" end="1"/>
                                            </p:txEl>
                                          </p:spTgt>
                                        </p:tgtEl>
                                        <p:attrNameLst>
                                          <p:attrName>style.visibility</p:attrName>
                                        </p:attrNameLst>
                                      </p:cBhvr>
                                      <p:to>
                                        <p:strVal val="visible"/>
                                      </p:to>
                                    </p:set>
                                    <p:animEffect transition="in" filter="fade">
                                      <p:cBhvr>
                                        <p:cTn id="69" dur="500"/>
                                        <p:tgtEl>
                                          <p:spTgt spid="10">
                                            <p:txEl>
                                              <p:pRg st="1" end="1"/>
                                            </p:txEl>
                                          </p:spTgt>
                                        </p:tgtEl>
                                      </p:cBhvr>
                                    </p:animEffect>
                                  </p:childTnLst>
                                </p:cTn>
                              </p:par>
                            </p:childTnLst>
                          </p:cTn>
                        </p:par>
                      </p:childTnLst>
                    </p:cTn>
                  </p:par>
                  <p:par>
                    <p:cTn id="70" fill="hold">
                      <p:stCondLst>
                        <p:cond delay="indefinite"/>
                      </p:stCondLst>
                      <p:childTnLst>
                        <p:par>
                          <p:cTn id="71" fill="hold">
                            <p:stCondLst>
                              <p:cond delay="0"/>
                            </p:stCondLst>
                            <p:childTnLst>
                              <p:par>
                                <p:cTn id="72" presetID="10" presetClass="entr" presetSubtype="0" fill="hold" nodeType="clickEffect">
                                  <p:stCondLst>
                                    <p:cond delay="0"/>
                                  </p:stCondLst>
                                  <p:childTnLst>
                                    <p:set>
                                      <p:cBhvr>
                                        <p:cTn id="73" dur="1" fill="hold">
                                          <p:stCondLst>
                                            <p:cond delay="0"/>
                                          </p:stCondLst>
                                        </p:cTn>
                                        <p:tgtEl>
                                          <p:spTgt spid="10">
                                            <p:txEl>
                                              <p:pRg st="2" end="2"/>
                                            </p:txEl>
                                          </p:spTgt>
                                        </p:tgtEl>
                                        <p:attrNameLst>
                                          <p:attrName>style.visibility</p:attrName>
                                        </p:attrNameLst>
                                      </p:cBhvr>
                                      <p:to>
                                        <p:strVal val="visible"/>
                                      </p:to>
                                    </p:set>
                                    <p:animEffect transition="in" filter="fade">
                                      <p:cBhvr>
                                        <p:cTn id="74" dur="500"/>
                                        <p:tgtEl>
                                          <p:spTgt spid="10">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11" grpId="0" animBg="1"/>
      <p:bldP spid="1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Iowa Core and Teacher Effectiveness</a:t>
            </a:r>
            <a:endParaRPr lang="en-US" dirty="0"/>
          </a:p>
        </p:txBody>
      </p:sp>
      <p:sp>
        <p:nvSpPr>
          <p:cNvPr id="3" name="Content Placeholder 2"/>
          <p:cNvSpPr>
            <a:spLocks noGrp="1"/>
          </p:cNvSpPr>
          <p:nvPr>
            <p:ph idx="1"/>
          </p:nvPr>
        </p:nvSpPr>
        <p:spPr/>
        <p:txBody>
          <a:bodyPr>
            <a:normAutofit lnSpcReduction="10000"/>
          </a:bodyPr>
          <a:lstStyle/>
          <a:p>
            <a:r>
              <a:rPr lang="en-US" dirty="0"/>
              <a:t>History of Iowa Core to Iowa Core Curriculum</a:t>
            </a:r>
          </a:p>
          <a:p>
            <a:r>
              <a:rPr lang="en-US" dirty="0"/>
              <a:t>Added START  </a:t>
            </a:r>
            <a:r>
              <a:rPr lang="en-US" dirty="0" smtClean="0"/>
              <a:t>Characteristics </a:t>
            </a:r>
            <a:r>
              <a:rPr lang="en-US" dirty="0"/>
              <a:t>of Effective Instruction</a:t>
            </a:r>
          </a:p>
          <a:p>
            <a:r>
              <a:rPr lang="en-US" dirty="0"/>
              <a:t>Google  “Iowa Characteristics of Effective Instruction”</a:t>
            </a:r>
          </a:p>
          <a:p>
            <a:pPr lvl="1"/>
            <a:r>
              <a:rPr lang="en-US" dirty="0"/>
              <a:t>S</a:t>
            </a:r>
          </a:p>
          <a:p>
            <a:pPr lvl="1"/>
            <a:r>
              <a:rPr lang="en-US" dirty="0"/>
              <a:t>T</a:t>
            </a:r>
          </a:p>
          <a:p>
            <a:pPr lvl="1"/>
            <a:r>
              <a:rPr lang="en-US" dirty="0"/>
              <a:t>A</a:t>
            </a:r>
          </a:p>
          <a:p>
            <a:pPr lvl="1"/>
            <a:r>
              <a:rPr lang="en-US" dirty="0"/>
              <a:t>R</a:t>
            </a:r>
          </a:p>
          <a:p>
            <a:pPr lvl="1"/>
            <a:r>
              <a:rPr lang="en-US" dirty="0"/>
              <a:t>T</a:t>
            </a:r>
          </a:p>
          <a:p>
            <a:endParaRPr lang="en-US" dirty="0"/>
          </a:p>
        </p:txBody>
      </p:sp>
    </p:spTree>
    <p:extLst>
      <p:ext uri="{BB962C8B-B14F-4D97-AF65-F5344CB8AC3E}">
        <p14:creationId xmlns:p14="http://schemas.microsoft.com/office/powerpoint/2010/main" val="174201222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Iowa Core and Teacher Effectiveness</a:t>
            </a:r>
            <a:endParaRPr lang="en-US" dirty="0"/>
          </a:p>
        </p:txBody>
      </p:sp>
      <p:sp>
        <p:nvSpPr>
          <p:cNvPr id="3" name="Content Placeholder 2"/>
          <p:cNvSpPr>
            <a:spLocks noGrp="1"/>
          </p:cNvSpPr>
          <p:nvPr>
            <p:ph idx="1"/>
          </p:nvPr>
        </p:nvSpPr>
        <p:spPr/>
        <p:txBody>
          <a:bodyPr>
            <a:normAutofit lnSpcReduction="10000"/>
          </a:bodyPr>
          <a:lstStyle/>
          <a:p>
            <a:r>
              <a:rPr lang="en-US" dirty="0"/>
              <a:t>History of Iowa Core to Iowa Core Curriculum</a:t>
            </a:r>
          </a:p>
          <a:p>
            <a:r>
              <a:rPr lang="en-US" dirty="0"/>
              <a:t>Added START  </a:t>
            </a:r>
            <a:r>
              <a:rPr lang="en-US" dirty="0" smtClean="0"/>
              <a:t>Characteristics </a:t>
            </a:r>
            <a:r>
              <a:rPr lang="en-US" dirty="0"/>
              <a:t>of Effective Instruction</a:t>
            </a:r>
          </a:p>
          <a:p>
            <a:r>
              <a:rPr lang="en-US" dirty="0"/>
              <a:t>Google  “Iowa Characteristics of Effective Instruction”</a:t>
            </a:r>
          </a:p>
          <a:p>
            <a:pPr lvl="1"/>
            <a:r>
              <a:rPr lang="en-US" dirty="0" smtClean="0"/>
              <a:t>Student-Centered Classrooms</a:t>
            </a:r>
            <a:endParaRPr lang="en-US" dirty="0"/>
          </a:p>
          <a:p>
            <a:pPr lvl="1"/>
            <a:r>
              <a:rPr lang="en-US" dirty="0" smtClean="0"/>
              <a:t>Teaching for Understanding</a:t>
            </a:r>
            <a:endParaRPr lang="en-US" dirty="0"/>
          </a:p>
          <a:p>
            <a:pPr lvl="1"/>
            <a:r>
              <a:rPr lang="en-US" dirty="0" smtClean="0"/>
              <a:t>Assessment for Learning </a:t>
            </a:r>
            <a:endParaRPr lang="en-US" dirty="0"/>
          </a:p>
          <a:p>
            <a:pPr lvl="1"/>
            <a:r>
              <a:rPr lang="en-US" dirty="0" smtClean="0"/>
              <a:t>Rigorous and Relevant Curriculum</a:t>
            </a:r>
            <a:endParaRPr lang="en-US" dirty="0"/>
          </a:p>
          <a:p>
            <a:pPr lvl="1"/>
            <a:r>
              <a:rPr lang="en-US" dirty="0" smtClean="0"/>
              <a:t>Teaching for Learner Differences</a:t>
            </a:r>
            <a:endParaRPr lang="en-US" dirty="0"/>
          </a:p>
          <a:p>
            <a:endParaRPr lang="en-US" dirty="0"/>
          </a:p>
        </p:txBody>
      </p:sp>
    </p:spTree>
    <p:extLst>
      <p:ext uri="{BB962C8B-B14F-4D97-AF65-F5344CB8AC3E}">
        <p14:creationId xmlns:p14="http://schemas.microsoft.com/office/powerpoint/2010/main" val="2092910936"/>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Value Lines at Beginning Teaching Point</a:t>
            </a:r>
            <a:endParaRPr lang="en-US" dirty="0"/>
          </a:p>
        </p:txBody>
      </p:sp>
      <p:sp>
        <p:nvSpPr>
          <p:cNvPr id="3" name="Content Placeholder 2"/>
          <p:cNvSpPr>
            <a:spLocks noGrp="1"/>
          </p:cNvSpPr>
          <p:nvPr>
            <p:ph idx="1"/>
          </p:nvPr>
        </p:nvSpPr>
        <p:spPr/>
        <p:txBody>
          <a:bodyPr/>
          <a:lstStyle/>
          <a:p>
            <a:pPr marL="68580" indent="0">
              <a:buNone/>
            </a:pPr>
            <a:r>
              <a:rPr lang="en-US" dirty="0" smtClean="0"/>
              <a:t>Statements:</a:t>
            </a:r>
          </a:p>
          <a:p>
            <a:pPr marL="582930" indent="-514350">
              <a:buFont typeface="+mj-lt"/>
              <a:buAutoNum type="arabicPeriod"/>
            </a:pPr>
            <a:r>
              <a:rPr lang="en-US" dirty="0" smtClean="0"/>
              <a:t>Assessment is for informing teaching and learning</a:t>
            </a:r>
          </a:p>
          <a:p>
            <a:pPr marL="582930" indent="-514350">
              <a:buFont typeface="+mj-lt"/>
              <a:buAutoNum type="arabicPeriod"/>
            </a:pPr>
            <a:r>
              <a:rPr lang="en-US" dirty="0" smtClean="0"/>
              <a:t>Assessment is for measuring and documenting</a:t>
            </a:r>
          </a:p>
          <a:p>
            <a:r>
              <a:rPr lang="en-US" dirty="0" smtClean="0"/>
              <a:t>Line up</a:t>
            </a:r>
          </a:p>
          <a:p>
            <a:pPr lvl="1"/>
            <a:r>
              <a:rPr lang="en-US" dirty="0" smtClean="0"/>
              <a:t>Left end believes statement 1; Right end statement 2</a:t>
            </a:r>
          </a:p>
          <a:p>
            <a:pPr lvl="1"/>
            <a:r>
              <a:rPr lang="en-US" dirty="0" smtClean="0"/>
              <a:t>Join with a neighboring group and meld</a:t>
            </a:r>
          </a:p>
          <a:p>
            <a:pPr lvl="1"/>
            <a:r>
              <a:rPr lang="en-US" dirty="0" smtClean="0"/>
              <a:t>Fold in the middle and face the opposing person; discuss your </a:t>
            </a:r>
            <a:r>
              <a:rPr lang="en-US" dirty="0" smtClean="0"/>
              <a:t>historic differences </a:t>
            </a:r>
            <a:r>
              <a:rPr lang="en-US" dirty="0" smtClean="0"/>
              <a:t>of opinion</a:t>
            </a:r>
            <a:endParaRPr lang="en-US" dirty="0"/>
          </a:p>
        </p:txBody>
      </p:sp>
    </p:spTree>
    <p:extLst>
      <p:ext uri="{BB962C8B-B14F-4D97-AF65-F5344CB8AC3E}">
        <p14:creationId xmlns:p14="http://schemas.microsoft.com/office/powerpoint/2010/main" val="388791481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fade">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fade">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_rels/theme1.xml.rels><?xml version="1.0" encoding="UTF-8" standalone="yes"?>
<Relationships xmlns="http://schemas.openxmlformats.org/package/2006/relationships"><Relationship Id="rId1" Type="http://schemas.openxmlformats.org/officeDocument/2006/relationships/image" Target="../media/image1.jpeg"/></Relationships>
</file>

<file path=ppt/theme/theme1.xml><?xml version="1.0" encoding="utf-8"?>
<a:theme xmlns:a="http://schemas.openxmlformats.org/drawingml/2006/main" name="Metro">
  <a:themeElements>
    <a:clrScheme name="Edvance21">
      <a:dk1>
        <a:sysClr val="windowText" lastClr="000000"/>
      </a:dk1>
      <a:lt1>
        <a:sysClr val="window" lastClr="FFFFFF"/>
      </a:lt1>
      <a:dk2>
        <a:srgbClr val="000000"/>
      </a:dk2>
      <a:lt2>
        <a:srgbClr val="E9E5DC"/>
      </a:lt2>
      <a:accent1>
        <a:srgbClr val="FF0000"/>
      </a:accent1>
      <a:accent2>
        <a:srgbClr val="9B2D1F"/>
      </a:accent2>
      <a:accent3>
        <a:srgbClr val="918485"/>
      </a:accent3>
      <a:accent4>
        <a:srgbClr val="918485"/>
      </a:accent4>
      <a:accent5>
        <a:srgbClr val="9B2D1F"/>
      </a:accent5>
      <a:accent6>
        <a:srgbClr val="C00000"/>
      </a:accent6>
      <a:hlink>
        <a:srgbClr val="FF0000"/>
      </a:hlink>
      <a:folHlink>
        <a:srgbClr val="BFBFBF"/>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Metro">
      <a:fillStyleLst>
        <a:solidFill>
          <a:schemeClr val="phClr"/>
        </a:solidFill>
        <a:gradFill rotWithShape="1">
          <a:gsLst>
            <a:gs pos="0">
              <a:schemeClr val="phClr">
                <a:tint val="25000"/>
                <a:satMod val="125000"/>
              </a:schemeClr>
            </a:gs>
            <a:gs pos="40000">
              <a:schemeClr val="phClr">
                <a:tint val="55000"/>
                <a:satMod val="130000"/>
              </a:schemeClr>
            </a:gs>
            <a:gs pos="50000">
              <a:schemeClr val="phClr">
                <a:tint val="59000"/>
                <a:satMod val="130000"/>
              </a:schemeClr>
            </a:gs>
            <a:gs pos="65000">
              <a:schemeClr val="phClr">
                <a:tint val="55000"/>
                <a:satMod val="130000"/>
              </a:schemeClr>
            </a:gs>
            <a:gs pos="100000">
              <a:schemeClr val="phClr">
                <a:tint val="20000"/>
                <a:satMod val="125000"/>
              </a:schemeClr>
            </a:gs>
          </a:gsLst>
          <a:lin ang="5400000" scaled="0"/>
        </a:gradFill>
        <a:gradFill rotWithShape="1">
          <a:gsLst>
            <a:gs pos="0">
              <a:schemeClr val="phClr">
                <a:tint val="48000"/>
                <a:satMod val="138000"/>
              </a:schemeClr>
            </a:gs>
            <a:gs pos="25000">
              <a:schemeClr val="phClr">
                <a:tint val="85000"/>
              </a:schemeClr>
            </a:gs>
            <a:gs pos="40000">
              <a:schemeClr val="phClr">
                <a:tint val="92000"/>
              </a:schemeClr>
            </a:gs>
            <a:gs pos="50000">
              <a:schemeClr val="phClr">
                <a:tint val="93000"/>
              </a:schemeClr>
            </a:gs>
            <a:gs pos="60000">
              <a:schemeClr val="phClr">
                <a:tint val="92000"/>
              </a:schemeClr>
            </a:gs>
            <a:gs pos="75000">
              <a:schemeClr val="phClr">
                <a:tint val="83000"/>
                <a:satMod val="108000"/>
              </a:schemeClr>
            </a:gs>
            <a:gs pos="100000">
              <a:schemeClr val="phClr">
                <a:tint val="48000"/>
                <a:satMod val="150000"/>
              </a:schemeClr>
            </a:gs>
          </a:gsLst>
          <a:lin ang="5400000" scaled="0"/>
        </a:gradFill>
      </a:fillStyleLst>
      <a:lnStyleLst>
        <a:ln w="12000" cap="flat" cmpd="sng" algn="ctr">
          <a:solidFill>
            <a:schemeClr val="phClr"/>
          </a:solidFill>
          <a:prstDash val="solid"/>
        </a:ln>
        <a:ln w="19050" cap="flat" cmpd="sng" algn="ctr">
          <a:solidFill>
            <a:schemeClr val="phClr"/>
          </a:solidFill>
          <a:prstDash val="solid"/>
        </a:ln>
        <a:ln w="38100" cap="flat" cmpd="sng" algn="ctr">
          <a:solidFill>
            <a:schemeClr val="phClr"/>
          </a:solidFill>
          <a:prstDash val="solid"/>
        </a:ln>
      </a:lnStyleLst>
      <a:effectStyleLst>
        <a:effectStyle>
          <a:effectLst>
            <a:glow rad="63500">
              <a:schemeClr val="phClr">
                <a:alpha val="45000"/>
                <a:satMod val="120000"/>
              </a:schemeClr>
            </a:glow>
          </a:effectLst>
        </a:effectStyle>
        <a:effectStyle>
          <a:effectLst>
            <a:glow rad="63500">
              <a:schemeClr val="phClr">
                <a:alpha val="45000"/>
                <a:satMod val="120000"/>
              </a:schemeClr>
            </a:glow>
          </a:effectLst>
          <a:scene3d>
            <a:camera prst="orthographicFront" fov="0">
              <a:rot lat="0" lon="0" rev="0"/>
            </a:camera>
            <a:lightRig rig="brightRoom" dir="tl">
              <a:rot lat="0" lon="0" rev="8700000"/>
            </a:lightRig>
          </a:scene3d>
          <a:sp3d>
            <a:bevelT w="0" h="0"/>
            <a:contourClr>
              <a:schemeClr val="phClr">
                <a:tint val="70000"/>
              </a:schemeClr>
            </a:contourClr>
          </a:sp3d>
        </a:effectStyle>
        <a:effectStyle>
          <a:effectLst>
            <a:glow rad="101500">
              <a:schemeClr val="phClr">
                <a:alpha val="42000"/>
                <a:satMod val="120000"/>
              </a:schemeClr>
            </a:glow>
          </a:effectLst>
          <a:scene3d>
            <a:camera prst="orthographicFront" fov="0">
              <a:rot lat="0" lon="0" rev="0"/>
            </a:camera>
            <a:lightRig rig="glow" dir="t">
              <a:rot lat="0" lon="0" rev="4800000"/>
            </a:lightRig>
          </a:scene3d>
          <a:sp3d prstMaterial="powder">
            <a:bevelT w="50800" h="50800"/>
            <a:contourClr>
              <a:schemeClr val="phClr"/>
            </a:contourClr>
          </a:sp3d>
        </a:effectStyle>
      </a:effectStyleLst>
      <a:bgFillStyleLst>
        <a:solidFill>
          <a:schemeClr val="phClr"/>
        </a:solidFill>
        <a:gradFill rotWithShape="1">
          <a:gsLst>
            <a:gs pos="0">
              <a:schemeClr val="bg1">
                <a:shade val="100000"/>
                <a:satMod val="150000"/>
              </a:schemeClr>
            </a:gs>
            <a:gs pos="65000">
              <a:schemeClr val="bg1">
                <a:shade val="90000"/>
                <a:satMod val="375000"/>
              </a:schemeClr>
            </a:gs>
            <a:gs pos="100000">
              <a:schemeClr val="phClr">
                <a:tint val="88000"/>
                <a:satMod val="400000"/>
              </a:schemeClr>
            </a:gs>
          </a:gsLst>
          <a:lin ang="5400000" scaled="0"/>
        </a:gradFill>
        <a:blipFill>
          <a:blip xmlns:r="http://schemas.openxmlformats.org/officeDocument/2006/relationships" r:embed="rId1">
            <a:duotone>
              <a:schemeClr val="phClr">
                <a:shade val="40000"/>
                <a:satMod val="180000"/>
              </a:schemeClr>
              <a:schemeClr val="phClr">
                <a:tint val="90000"/>
                <a:satMod val="200000"/>
              </a:schemeClr>
            </a:duotone>
          </a:blip>
          <a:tile tx="0" ty="0" sx="80000" sy="80000" flip="none" algn="tl"/>
        </a:blip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52387</TotalTime>
  <Words>1725</Words>
  <Application>Microsoft Office PowerPoint</Application>
  <PresentationFormat>On-screen Show (4:3)</PresentationFormat>
  <Paragraphs>258</Paragraphs>
  <Slides>33</Slides>
  <Notes>11</Notes>
  <HiddenSlides>3</HiddenSlides>
  <MMClips>0</MMClips>
  <ScaleCrop>false</ScaleCrop>
  <HeadingPairs>
    <vt:vector size="4" baseType="variant">
      <vt:variant>
        <vt:lpstr>Theme</vt:lpstr>
      </vt:variant>
      <vt:variant>
        <vt:i4>1</vt:i4>
      </vt:variant>
      <vt:variant>
        <vt:lpstr>Slide Titles</vt:lpstr>
      </vt:variant>
      <vt:variant>
        <vt:i4>33</vt:i4>
      </vt:variant>
    </vt:vector>
  </HeadingPairs>
  <TitlesOfParts>
    <vt:vector size="34" baseType="lpstr">
      <vt:lpstr>Metro</vt:lpstr>
      <vt:lpstr>Formative Assessment  Know, Need, get</vt:lpstr>
      <vt:lpstr>Today’s Purpose</vt:lpstr>
      <vt:lpstr>Research-based…</vt:lpstr>
      <vt:lpstr>In the Context of 21st Century Skills</vt:lpstr>
      <vt:lpstr>Differentiated Professional Development</vt:lpstr>
      <vt:lpstr>PowerPoint Presentation</vt:lpstr>
      <vt:lpstr>Iowa Core and Teacher Effectiveness</vt:lpstr>
      <vt:lpstr>Iowa Core and Teacher Effectiveness</vt:lpstr>
      <vt:lpstr>Value Lines at Beginning Teaching Point</vt:lpstr>
      <vt:lpstr>You’ve been formatively assessed! </vt:lpstr>
      <vt:lpstr>PowerPoint Presentation</vt:lpstr>
      <vt:lpstr>PowerPoint Presentation</vt:lpstr>
      <vt:lpstr>Investigate Prior Knowledge</vt:lpstr>
      <vt:lpstr>Compare with Iowa Core Definition</vt:lpstr>
      <vt:lpstr>PowerPoint Presentation</vt:lpstr>
      <vt:lpstr>Why Check for Understanding</vt:lpstr>
      <vt:lpstr>Formative Assessment Prep</vt:lpstr>
      <vt:lpstr>Purpose of School for Students</vt:lpstr>
      <vt:lpstr>Purpose of School for Teachers</vt:lpstr>
      <vt:lpstr>Compare Formative and Summative</vt:lpstr>
      <vt:lpstr>Compare Formative and Summative</vt:lpstr>
      <vt:lpstr>Backward Design</vt:lpstr>
      <vt:lpstr>Formative Assessments in Use</vt:lpstr>
      <vt:lpstr>Evidence</vt:lpstr>
      <vt:lpstr>Fill the gap…</vt:lpstr>
      <vt:lpstr>Differentiate</vt:lpstr>
      <vt:lpstr>What Successful Students Do</vt:lpstr>
      <vt:lpstr>Formative Assessment Examples</vt:lpstr>
      <vt:lpstr>Evidence-based Teaching</vt:lpstr>
      <vt:lpstr>IMPORTANT CHALLENGE: Build a Bridge </vt:lpstr>
      <vt:lpstr>Walk-away ideas… Google Form/SprdSht</vt:lpstr>
      <vt:lpstr>Thanks for your kind attention!</vt:lpstr>
      <vt:lpstr>Contacts</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Gail</dc:creator>
  <cp:lastModifiedBy>Gail</cp:lastModifiedBy>
  <cp:revision>428</cp:revision>
  <cp:lastPrinted>2011-10-08T16:17:17Z</cp:lastPrinted>
  <dcterms:created xsi:type="dcterms:W3CDTF">2010-05-07T14:09:34Z</dcterms:created>
  <dcterms:modified xsi:type="dcterms:W3CDTF">2011-10-12T21:45:15Z</dcterms:modified>
</cp:coreProperties>
</file>